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39"/>
  </p:notesMasterIdLst>
  <p:sldIdLst>
    <p:sldId id="256" r:id="rId2"/>
    <p:sldId id="301" r:id="rId3"/>
    <p:sldId id="312" r:id="rId4"/>
    <p:sldId id="330" r:id="rId5"/>
    <p:sldId id="329" r:id="rId6"/>
    <p:sldId id="326" r:id="rId7"/>
    <p:sldId id="305" r:id="rId8"/>
    <p:sldId id="257" r:id="rId9"/>
    <p:sldId id="303" r:id="rId10"/>
    <p:sldId id="277" r:id="rId11"/>
    <p:sldId id="276" r:id="rId12"/>
    <p:sldId id="271" r:id="rId13"/>
    <p:sldId id="270" r:id="rId14"/>
    <p:sldId id="325" r:id="rId15"/>
    <p:sldId id="272" r:id="rId16"/>
    <p:sldId id="262" r:id="rId17"/>
    <p:sldId id="273" r:id="rId18"/>
    <p:sldId id="274" r:id="rId19"/>
    <p:sldId id="320" r:id="rId20"/>
    <p:sldId id="313" r:id="rId21"/>
    <p:sldId id="322" r:id="rId22"/>
    <p:sldId id="275" r:id="rId23"/>
    <p:sldId id="308" r:id="rId24"/>
    <p:sldId id="318" r:id="rId25"/>
    <p:sldId id="309" r:id="rId26"/>
    <p:sldId id="310" r:id="rId27"/>
    <p:sldId id="260" r:id="rId28"/>
    <p:sldId id="328" r:id="rId29"/>
    <p:sldId id="315" r:id="rId30"/>
    <p:sldId id="319" r:id="rId31"/>
    <p:sldId id="323" r:id="rId32"/>
    <p:sldId id="314" r:id="rId33"/>
    <p:sldId id="317" r:id="rId34"/>
    <p:sldId id="324" r:id="rId35"/>
    <p:sldId id="306" r:id="rId36"/>
    <p:sldId id="316" r:id="rId37"/>
    <p:sldId id="32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E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5" autoAdjust="0"/>
    <p:restoredTop sz="94660"/>
  </p:normalViewPr>
  <p:slideViewPr>
    <p:cSldViewPr>
      <p:cViewPr varScale="1">
        <p:scale>
          <a:sx n="70" d="100"/>
          <a:sy n="70" d="100"/>
        </p:scale>
        <p:origin x="102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95F6F-9FEA-48DD-B28E-FC405C1917FE}" type="datetimeFigureOut">
              <a:rPr lang="en-US" smtClean="0"/>
              <a:t>10/6/2025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BC4AA-4FE2-44A7-93B1-492FA97B16EB}" type="slidenum">
              <a:rPr lang="en-US" smtClean="0"/>
              <a:t>‹#›</a:t>
            </a:fld>
            <a:endParaRPr lang="en-US" dirty="0"/>
          </a:p>
        </p:txBody>
      </p:sp>
    </p:spTree>
    <p:extLst>
      <p:ext uri="{BB962C8B-B14F-4D97-AF65-F5344CB8AC3E}">
        <p14:creationId xmlns:p14="http://schemas.microsoft.com/office/powerpoint/2010/main" val="564976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DBC4AA-4FE2-44A7-93B1-492FA97B16EB}" type="slidenum">
              <a:rPr lang="en-US" smtClean="0"/>
              <a:t>37</a:t>
            </a:fld>
            <a:endParaRPr lang="en-US" dirty="0"/>
          </a:p>
        </p:txBody>
      </p:sp>
    </p:spTree>
    <p:extLst>
      <p:ext uri="{BB962C8B-B14F-4D97-AF65-F5344CB8AC3E}">
        <p14:creationId xmlns:p14="http://schemas.microsoft.com/office/powerpoint/2010/main" val="341061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4C91-3874-5095-16F3-CDD2D582AFC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2974A96-7003-257E-405F-CB7F9DE18A9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9800153-F556-7934-CB75-B13092B24977}"/>
              </a:ext>
            </a:extLst>
          </p:cNvPr>
          <p:cNvSpPr>
            <a:spLocks noGrp="1"/>
          </p:cNvSpPr>
          <p:nvPr>
            <p:ph type="dt" sz="half" idx="10"/>
          </p:nvPr>
        </p:nvSpPr>
        <p:spPr/>
        <p:txBody>
          <a:bodyPr/>
          <a:lstStyle/>
          <a:p>
            <a:fld id="{D8EA2E66-5B7E-411C-B0F2-D084719D8BFD}" type="datetimeFigureOut">
              <a:rPr lang="en-US" smtClean="0"/>
              <a:pPr/>
              <a:t>10/6/2025</a:t>
            </a:fld>
            <a:endParaRPr lang="en-US" dirty="0"/>
          </a:p>
        </p:txBody>
      </p:sp>
      <p:sp>
        <p:nvSpPr>
          <p:cNvPr id="5" name="Footer Placeholder 4">
            <a:extLst>
              <a:ext uri="{FF2B5EF4-FFF2-40B4-BE49-F238E27FC236}">
                <a16:creationId xmlns:a16="http://schemas.microsoft.com/office/drawing/2014/main" id="{A22CDBA9-F3E4-8F40-0F20-83877E5981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32B263-FD28-C794-196C-ADF6E75F24EB}"/>
              </a:ext>
            </a:extLst>
          </p:cNvPr>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148450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6B28-A4DD-FEBC-CD72-A7C194C2ED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F2783C-6D5D-F440-0AFD-C06AAD4238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93749-423E-6A8C-1173-E05CC9CF6D20}"/>
              </a:ext>
            </a:extLst>
          </p:cNvPr>
          <p:cNvSpPr>
            <a:spLocks noGrp="1"/>
          </p:cNvSpPr>
          <p:nvPr>
            <p:ph type="dt" sz="half" idx="10"/>
          </p:nvPr>
        </p:nvSpPr>
        <p:spPr/>
        <p:txBody>
          <a:bodyPr/>
          <a:lstStyle/>
          <a:p>
            <a:fld id="{D8EA2E66-5B7E-411C-B0F2-D084719D8BFD}" type="datetimeFigureOut">
              <a:rPr lang="en-US" smtClean="0"/>
              <a:pPr/>
              <a:t>10/6/2025</a:t>
            </a:fld>
            <a:endParaRPr lang="en-US" dirty="0"/>
          </a:p>
        </p:txBody>
      </p:sp>
      <p:sp>
        <p:nvSpPr>
          <p:cNvPr id="5" name="Footer Placeholder 4">
            <a:extLst>
              <a:ext uri="{FF2B5EF4-FFF2-40B4-BE49-F238E27FC236}">
                <a16:creationId xmlns:a16="http://schemas.microsoft.com/office/drawing/2014/main" id="{71BA420E-9532-16F1-C5F3-73485491B7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ECD5CF-04BC-08BC-42F2-FF48A9FBC6A6}"/>
              </a:ext>
            </a:extLst>
          </p:cNvPr>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394513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0D79B7-DFB6-BF42-8BC3-30DC54E51C1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795818-B7DD-798A-BA0D-6844DCB8D0D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F7BD2-DF06-DA1A-EE4C-18A5C27E24FE}"/>
              </a:ext>
            </a:extLst>
          </p:cNvPr>
          <p:cNvSpPr>
            <a:spLocks noGrp="1"/>
          </p:cNvSpPr>
          <p:nvPr>
            <p:ph type="dt" sz="half" idx="10"/>
          </p:nvPr>
        </p:nvSpPr>
        <p:spPr/>
        <p:txBody>
          <a:bodyPr/>
          <a:lstStyle/>
          <a:p>
            <a:fld id="{D8EA2E66-5B7E-411C-B0F2-D084719D8BFD}" type="datetimeFigureOut">
              <a:rPr lang="en-US" smtClean="0"/>
              <a:pPr/>
              <a:t>10/6/2025</a:t>
            </a:fld>
            <a:endParaRPr lang="en-US" dirty="0"/>
          </a:p>
        </p:txBody>
      </p:sp>
      <p:sp>
        <p:nvSpPr>
          <p:cNvPr id="5" name="Footer Placeholder 4">
            <a:extLst>
              <a:ext uri="{FF2B5EF4-FFF2-40B4-BE49-F238E27FC236}">
                <a16:creationId xmlns:a16="http://schemas.microsoft.com/office/drawing/2014/main" id="{0A055730-6A29-5258-0337-EACB24BADE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9B55A1-1A85-508A-2DA2-6C9F33C65274}"/>
              </a:ext>
            </a:extLst>
          </p:cNvPr>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239911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1E48-D8EC-8B08-1E49-C5E5917B28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13BD9C-C46B-C1FE-5A83-3478C39DCC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AE4B0-7552-842D-0F76-6F53CF06273A}"/>
              </a:ext>
            </a:extLst>
          </p:cNvPr>
          <p:cNvSpPr>
            <a:spLocks noGrp="1"/>
          </p:cNvSpPr>
          <p:nvPr>
            <p:ph type="dt" sz="half" idx="10"/>
          </p:nvPr>
        </p:nvSpPr>
        <p:spPr/>
        <p:txBody>
          <a:bodyPr/>
          <a:lstStyle/>
          <a:p>
            <a:fld id="{D8EA2E66-5B7E-411C-B0F2-D084719D8BFD}" type="datetimeFigureOut">
              <a:rPr lang="en-US" smtClean="0"/>
              <a:pPr/>
              <a:t>10/6/2025</a:t>
            </a:fld>
            <a:endParaRPr lang="en-US" dirty="0"/>
          </a:p>
        </p:txBody>
      </p:sp>
      <p:sp>
        <p:nvSpPr>
          <p:cNvPr id="5" name="Footer Placeholder 4">
            <a:extLst>
              <a:ext uri="{FF2B5EF4-FFF2-40B4-BE49-F238E27FC236}">
                <a16:creationId xmlns:a16="http://schemas.microsoft.com/office/drawing/2014/main" id="{C0B80A1C-4DBB-DAC5-CE35-D339857061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E95891-C5B9-FC6F-6E95-150791AAE835}"/>
              </a:ext>
            </a:extLst>
          </p:cNvPr>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354694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1564-3E63-0465-B8B0-B8E5194BE2C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138009E-6E2A-9527-5931-C23155C97788}"/>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15D8E0-A9EB-5761-C0CD-76129C607C66}"/>
              </a:ext>
            </a:extLst>
          </p:cNvPr>
          <p:cNvSpPr>
            <a:spLocks noGrp="1"/>
          </p:cNvSpPr>
          <p:nvPr>
            <p:ph type="dt" sz="half" idx="10"/>
          </p:nvPr>
        </p:nvSpPr>
        <p:spPr/>
        <p:txBody>
          <a:bodyPr/>
          <a:lstStyle/>
          <a:p>
            <a:fld id="{D8EA2E66-5B7E-411C-B0F2-D084719D8BFD}" type="datetimeFigureOut">
              <a:rPr lang="en-US" smtClean="0"/>
              <a:pPr/>
              <a:t>10/6/2025</a:t>
            </a:fld>
            <a:endParaRPr lang="en-US" dirty="0"/>
          </a:p>
        </p:txBody>
      </p:sp>
      <p:sp>
        <p:nvSpPr>
          <p:cNvPr id="5" name="Footer Placeholder 4">
            <a:extLst>
              <a:ext uri="{FF2B5EF4-FFF2-40B4-BE49-F238E27FC236}">
                <a16:creationId xmlns:a16="http://schemas.microsoft.com/office/drawing/2014/main" id="{994FC585-8FD8-DECE-A39A-3C3CEBBFE8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A06AAE-7260-ABB8-98B2-6F62CB34C6A9}"/>
              </a:ext>
            </a:extLst>
          </p:cNvPr>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89386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EF4E-384A-C58C-70C0-C98A0B2006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442DAF-19DA-4E07-7199-D894FDB0004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0AFF44-9360-0317-D13E-9D813BDAD5E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28DDA9-0529-66E4-8D50-FB551EF7325B}"/>
              </a:ext>
            </a:extLst>
          </p:cNvPr>
          <p:cNvSpPr>
            <a:spLocks noGrp="1"/>
          </p:cNvSpPr>
          <p:nvPr>
            <p:ph type="dt" sz="half" idx="10"/>
          </p:nvPr>
        </p:nvSpPr>
        <p:spPr/>
        <p:txBody>
          <a:bodyPr/>
          <a:lstStyle/>
          <a:p>
            <a:fld id="{D8EA2E66-5B7E-411C-B0F2-D084719D8BFD}" type="datetimeFigureOut">
              <a:rPr lang="en-US" smtClean="0"/>
              <a:pPr/>
              <a:t>10/6/2025</a:t>
            </a:fld>
            <a:endParaRPr lang="en-US" dirty="0"/>
          </a:p>
        </p:txBody>
      </p:sp>
      <p:sp>
        <p:nvSpPr>
          <p:cNvPr id="6" name="Footer Placeholder 5">
            <a:extLst>
              <a:ext uri="{FF2B5EF4-FFF2-40B4-BE49-F238E27FC236}">
                <a16:creationId xmlns:a16="http://schemas.microsoft.com/office/drawing/2014/main" id="{E179BD12-5C21-59C7-BE96-64F4447F08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D9CD6E-4B94-5E00-2F55-6B4FFF88EC1C}"/>
              </a:ext>
            </a:extLst>
          </p:cNvPr>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3741769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0BF7-4F1B-119E-212E-7329F399338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00C41A-4FEB-8963-9610-671272475B3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3A835B4-E63D-1DB0-4121-453E0997D5C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EFF011-0605-4FCA-407B-60B24B662C8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BAAB9-84B2-0817-CAFC-849807FC08B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0B82EC-4986-FCEA-2FD6-AEFF745086BC}"/>
              </a:ext>
            </a:extLst>
          </p:cNvPr>
          <p:cNvSpPr>
            <a:spLocks noGrp="1"/>
          </p:cNvSpPr>
          <p:nvPr>
            <p:ph type="dt" sz="half" idx="10"/>
          </p:nvPr>
        </p:nvSpPr>
        <p:spPr/>
        <p:txBody>
          <a:bodyPr/>
          <a:lstStyle/>
          <a:p>
            <a:fld id="{D8EA2E66-5B7E-411C-B0F2-D084719D8BFD}" type="datetimeFigureOut">
              <a:rPr lang="en-US" smtClean="0"/>
              <a:pPr/>
              <a:t>10/6/2025</a:t>
            </a:fld>
            <a:endParaRPr lang="en-US" dirty="0"/>
          </a:p>
        </p:txBody>
      </p:sp>
      <p:sp>
        <p:nvSpPr>
          <p:cNvPr id="8" name="Footer Placeholder 7">
            <a:extLst>
              <a:ext uri="{FF2B5EF4-FFF2-40B4-BE49-F238E27FC236}">
                <a16:creationId xmlns:a16="http://schemas.microsoft.com/office/drawing/2014/main" id="{A0A9BA43-73FE-C404-CD77-64772DC7EB7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23446C-D31B-CDFB-3D6F-B1FE32D9E4BD}"/>
              </a:ext>
            </a:extLst>
          </p:cNvPr>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146761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1ADC-B6F3-7255-795B-B877526434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B6F774-0C5F-77AB-6B24-9F0B68484BA1}"/>
              </a:ext>
            </a:extLst>
          </p:cNvPr>
          <p:cNvSpPr>
            <a:spLocks noGrp="1"/>
          </p:cNvSpPr>
          <p:nvPr>
            <p:ph type="dt" sz="half" idx="10"/>
          </p:nvPr>
        </p:nvSpPr>
        <p:spPr/>
        <p:txBody>
          <a:bodyPr/>
          <a:lstStyle/>
          <a:p>
            <a:fld id="{D8EA2E66-5B7E-411C-B0F2-D084719D8BFD}" type="datetimeFigureOut">
              <a:rPr lang="en-US" smtClean="0"/>
              <a:pPr/>
              <a:t>10/6/2025</a:t>
            </a:fld>
            <a:endParaRPr lang="en-US" dirty="0"/>
          </a:p>
        </p:txBody>
      </p:sp>
      <p:sp>
        <p:nvSpPr>
          <p:cNvPr id="4" name="Footer Placeholder 3">
            <a:extLst>
              <a:ext uri="{FF2B5EF4-FFF2-40B4-BE49-F238E27FC236}">
                <a16:creationId xmlns:a16="http://schemas.microsoft.com/office/drawing/2014/main" id="{C6CEBBCE-5C6E-D4FB-1753-5B2ECD87A68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6515AB-05EA-5E4C-A3EB-06604C59F524}"/>
              </a:ext>
            </a:extLst>
          </p:cNvPr>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231593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F7E07D-4A50-1C9C-9CA6-4F935A8912B0}"/>
              </a:ext>
            </a:extLst>
          </p:cNvPr>
          <p:cNvSpPr>
            <a:spLocks noGrp="1"/>
          </p:cNvSpPr>
          <p:nvPr>
            <p:ph type="dt" sz="half" idx="10"/>
          </p:nvPr>
        </p:nvSpPr>
        <p:spPr/>
        <p:txBody>
          <a:bodyPr/>
          <a:lstStyle/>
          <a:p>
            <a:fld id="{D8EA2E66-5B7E-411C-B0F2-D084719D8BFD}" type="datetimeFigureOut">
              <a:rPr lang="en-US" smtClean="0"/>
              <a:pPr/>
              <a:t>10/6/2025</a:t>
            </a:fld>
            <a:endParaRPr lang="en-US" dirty="0"/>
          </a:p>
        </p:txBody>
      </p:sp>
      <p:sp>
        <p:nvSpPr>
          <p:cNvPr id="3" name="Footer Placeholder 2">
            <a:extLst>
              <a:ext uri="{FF2B5EF4-FFF2-40B4-BE49-F238E27FC236}">
                <a16:creationId xmlns:a16="http://schemas.microsoft.com/office/drawing/2014/main" id="{04096E25-C03F-89F3-F7B2-D6D9A8C90CD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FEA076A-7A7A-88A6-C496-50C75262F0DB}"/>
              </a:ext>
            </a:extLst>
          </p:cNvPr>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15552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1FDA-23C7-5B45-D56B-E07F11FA587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45BACC4-B673-7703-EB2D-2CC9CD93C41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DC8657-2D52-B8AD-6E81-D2B8E153353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57A1A4F-C543-7F31-0F5F-92650E6CA212}"/>
              </a:ext>
            </a:extLst>
          </p:cNvPr>
          <p:cNvSpPr>
            <a:spLocks noGrp="1"/>
          </p:cNvSpPr>
          <p:nvPr>
            <p:ph type="dt" sz="half" idx="10"/>
          </p:nvPr>
        </p:nvSpPr>
        <p:spPr/>
        <p:txBody>
          <a:bodyPr/>
          <a:lstStyle/>
          <a:p>
            <a:fld id="{D8EA2E66-5B7E-411C-B0F2-D084719D8BFD}" type="datetimeFigureOut">
              <a:rPr lang="en-US" smtClean="0"/>
              <a:pPr/>
              <a:t>10/6/2025</a:t>
            </a:fld>
            <a:endParaRPr lang="en-US" dirty="0"/>
          </a:p>
        </p:txBody>
      </p:sp>
      <p:sp>
        <p:nvSpPr>
          <p:cNvPr id="6" name="Footer Placeholder 5">
            <a:extLst>
              <a:ext uri="{FF2B5EF4-FFF2-40B4-BE49-F238E27FC236}">
                <a16:creationId xmlns:a16="http://schemas.microsoft.com/office/drawing/2014/main" id="{B9B17BE2-9976-6E86-E5A9-D0C303BE44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FB0250-0BC5-DD97-0ED4-2A25AC1A57F0}"/>
              </a:ext>
            </a:extLst>
          </p:cNvPr>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45677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C5DD2-449F-8906-CB06-AC3BC6922E9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C6ABCE1-B960-1DA9-7F60-E5330281AC6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9EDCEB5A-AB5C-498D-9CAB-9D6201C0E9C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A0DDD9C-2F3F-F03A-718F-88241C5D60FF}"/>
              </a:ext>
            </a:extLst>
          </p:cNvPr>
          <p:cNvSpPr>
            <a:spLocks noGrp="1"/>
          </p:cNvSpPr>
          <p:nvPr>
            <p:ph type="dt" sz="half" idx="10"/>
          </p:nvPr>
        </p:nvSpPr>
        <p:spPr/>
        <p:txBody>
          <a:bodyPr/>
          <a:lstStyle/>
          <a:p>
            <a:fld id="{D8EA2E66-5B7E-411C-B0F2-D084719D8BFD}" type="datetimeFigureOut">
              <a:rPr lang="en-US" smtClean="0"/>
              <a:pPr/>
              <a:t>10/6/2025</a:t>
            </a:fld>
            <a:endParaRPr lang="en-US" dirty="0"/>
          </a:p>
        </p:txBody>
      </p:sp>
      <p:sp>
        <p:nvSpPr>
          <p:cNvPr id="6" name="Footer Placeholder 5">
            <a:extLst>
              <a:ext uri="{FF2B5EF4-FFF2-40B4-BE49-F238E27FC236}">
                <a16:creationId xmlns:a16="http://schemas.microsoft.com/office/drawing/2014/main" id="{CD04A440-259F-50BB-C459-414F7B7596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ED16239-6B9A-A739-0CA3-5E53B744AD08}"/>
              </a:ext>
            </a:extLst>
          </p:cNvPr>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381875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C09178-0547-9B5C-15BC-BA94D86B2EA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20FBD6-E9DC-7EBF-83BB-AF7129FB7B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BDC85-F099-5FC3-0A00-1C0A368D7F3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D8EA2E66-5B7E-411C-B0F2-D084719D8BFD}" type="datetimeFigureOut">
              <a:rPr lang="en-US" smtClean="0"/>
              <a:pPr/>
              <a:t>10/6/2025</a:t>
            </a:fld>
            <a:endParaRPr lang="en-US" dirty="0"/>
          </a:p>
        </p:txBody>
      </p:sp>
      <p:sp>
        <p:nvSpPr>
          <p:cNvPr id="5" name="Footer Placeholder 4">
            <a:extLst>
              <a:ext uri="{FF2B5EF4-FFF2-40B4-BE49-F238E27FC236}">
                <a16:creationId xmlns:a16="http://schemas.microsoft.com/office/drawing/2014/main" id="{D4C33085-998C-20DD-58E2-9976A544D9E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3B154E4-FF04-DC0D-ACBE-843313E9697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212434438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2362200"/>
          </a:xfrm>
        </p:spPr>
        <p:txBody>
          <a:bodyPr>
            <a:normAutofit/>
          </a:bodyPr>
          <a:lstStyle/>
          <a:p>
            <a:r>
              <a:rPr lang="en-US" b="1" dirty="0"/>
              <a:t>Athletic Administration: Leadership or Management?</a:t>
            </a:r>
          </a:p>
        </p:txBody>
      </p:sp>
      <p:sp>
        <p:nvSpPr>
          <p:cNvPr id="3" name="Subtitle 2"/>
          <p:cNvSpPr>
            <a:spLocks noGrp="1"/>
          </p:cNvSpPr>
          <p:nvPr>
            <p:ph type="subTitle" idx="1"/>
          </p:nvPr>
        </p:nvSpPr>
        <p:spPr>
          <a:xfrm>
            <a:off x="266178" y="3886200"/>
            <a:ext cx="5906022" cy="2590800"/>
          </a:xfrm>
        </p:spPr>
        <p:txBody>
          <a:bodyPr>
            <a:normAutofit/>
          </a:bodyPr>
          <a:lstStyle/>
          <a:p>
            <a:r>
              <a:rPr lang="en-US" sz="2800" dirty="0">
                <a:solidFill>
                  <a:schemeClr val="tx1"/>
                </a:solidFill>
              </a:rPr>
              <a:t>James Perry, EbPA</a:t>
            </a:r>
          </a:p>
          <a:p>
            <a:r>
              <a:rPr lang="en-US" sz="2800" dirty="0">
                <a:solidFill>
                  <a:schemeClr val="tx1"/>
                </a:solidFill>
              </a:rPr>
              <a:t>CIFSS Administrator’s Summit</a:t>
            </a:r>
          </a:p>
          <a:p>
            <a:r>
              <a:rPr lang="en-US" sz="2800" dirty="0"/>
              <a:t>October 6, 2025</a:t>
            </a:r>
            <a:endParaRPr lang="en-US" sz="2800" dirty="0">
              <a:solidFill>
                <a:schemeClr val="tx1"/>
              </a:solidFill>
            </a:endParaRPr>
          </a:p>
          <a:p>
            <a:r>
              <a:rPr lang="en-US" sz="2800" dirty="0">
                <a:solidFill>
                  <a:schemeClr val="tx1"/>
                </a:solidFill>
              </a:rPr>
              <a:t>Riverside, CA.</a:t>
            </a:r>
          </a:p>
        </p:txBody>
      </p:sp>
      <p:pic>
        <p:nvPicPr>
          <p:cNvPr id="5" name="Picture 4" descr="A logo with a letter and numbers&#10;&#10;AI-generated content may be incorrect.">
            <a:extLst>
              <a:ext uri="{FF2B5EF4-FFF2-40B4-BE49-F238E27FC236}">
                <a16:creationId xmlns:a16="http://schemas.microsoft.com/office/drawing/2014/main" id="{09DDF726-77DF-0ECE-6A30-26C65AD639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4267200"/>
            <a:ext cx="2324622" cy="2362200"/>
          </a:xfrm>
          <a:prstGeom prst="rect">
            <a:avLst/>
          </a:prstGeom>
        </p:spPr>
      </p:pic>
    </p:spTree>
    <p:extLst>
      <p:ext uri="{BB962C8B-B14F-4D97-AF65-F5344CB8AC3E}">
        <p14:creationId xmlns:p14="http://schemas.microsoft.com/office/powerpoint/2010/main" val="700960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91600" cy="2209800"/>
          </a:xfrm>
        </p:spPr>
        <p:txBody>
          <a:bodyPr>
            <a:normAutofit/>
          </a:bodyPr>
          <a:lstStyle/>
          <a:p>
            <a:pPr algn="ctr"/>
            <a:r>
              <a:rPr lang="en-US" b="1" dirty="0"/>
              <a:t>11/11/11 . . . 5/26/17 . . . 9/17/19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1100" y="1143000"/>
            <a:ext cx="6781800" cy="5257800"/>
          </a:xfrm>
        </p:spPr>
      </p:pic>
    </p:spTree>
    <p:extLst>
      <p:ext uri="{BB962C8B-B14F-4D97-AF65-F5344CB8AC3E}">
        <p14:creationId xmlns:p14="http://schemas.microsoft.com/office/powerpoint/2010/main" val="1897533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0"/>
            <a:ext cx="7886700" cy="2147889"/>
          </a:xfrm>
        </p:spPr>
        <p:txBody>
          <a:bodyPr/>
          <a:lstStyle/>
          <a:p>
            <a:r>
              <a:rPr lang="en-US" b="1" dirty="0"/>
              <a:t>How Important is Our Position?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143000"/>
            <a:ext cx="5791200" cy="5410200"/>
          </a:xfrm>
        </p:spPr>
      </p:pic>
    </p:spTree>
    <p:extLst>
      <p:ext uri="{BB962C8B-B14F-4D97-AF65-F5344CB8AC3E}">
        <p14:creationId xmlns:p14="http://schemas.microsoft.com/office/powerpoint/2010/main" val="429245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646238"/>
          </a:xfrm>
        </p:spPr>
        <p:txBody>
          <a:bodyPr>
            <a:normAutofit/>
          </a:bodyPr>
          <a:lstStyle/>
          <a:p>
            <a:pPr algn="ctr"/>
            <a:r>
              <a:rPr lang="en-US" b="1" dirty="0"/>
              <a:t>Advisory Council on Call . . . “I got 'a guy”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066800"/>
            <a:ext cx="7239000" cy="5516562"/>
          </a:xfrm>
        </p:spPr>
      </p:pic>
    </p:spTree>
    <p:extLst>
      <p:ext uri="{BB962C8B-B14F-4D97-AF65-F5344CB8AC3E}">
        <p14:creationId xmlns:p14="http://schemas.microsoft.com/office/powerpoint/2010/main" val="274878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pPr algn="ctr"/>
            <a:r>
              <a:rPr lang="en-US" b="1" dirty="0"/>
              <a:t>The Length of a Conversation Has Nothing to do With Intelligence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47800"/>
            <a:ext cx="7467600" cy="5181600"/>
          </a:xfrm>
        </p:spPr>
      </p:pic>
    </p:spTree>
    <p:extLst>
      <p:ext uri="{BB962C8B-B14F-4D97-AF65-F5344CB8AC3E}">
        <p14:creationId xmlns:p14="http://schemas.microsoft.com/office/powerpoint/2010/main" val="400492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7BA4-8AE0-07AD-2BDC-6026BDFC6DFA}"/>
              </a:ext>
            </a:extLst>
          </p:cNvPr>
          <p:cNvSpPr>
            <a:spLocks noGrp="1"/>
          </p:cNvSpPr>
          <p:nvPr>
            <p:ph type="title"/>
          </p:nvPr>
        </p:nvSpPr>
        <p:spPr/>
        <p:txBody>
          <a:bodyPr/>
          <a:lstStyle/>
          <a:p>
            <a:r>
              <a:rPr lang="en-US" b="1" dirty="0"/>
              <a:t>Be Quick to Listen &amp; Slow to Speak</a:t>
            </a:r>
          </a:p>
        </p:txBody>
      </p:sp>
      <p:pic>
        <p:nvPicPr>
          <p:cNvPr id="5" name="Content Placeholder 4" descr="A white background with black text&#10;&#10;AI-generated content may be incorrect.">
            <a:extLst>
              <a:ext uri="{FF2B5EF4-FFF2-40B4-BE49-F238E27FC236}">
                <a16:creationId xmlns:a16="http://schemas.microsoft.com/office/drawing/2014/main" id="{96784B8B-E5DF-29AB-68DE-DA818FF0FC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690688"/>
            <a:ext cx="6335486" cy="4633911"/>
          </a:xfrm>
        </p:spPr>
      </p:pic>
    </p:spTree>
    <p:extLst>
      <p:ext uri="{BB962C8B-B14F-4D97-AF65-F5344CB8AC3E}">
        <p14:creationId xmlns:p14="http://schemas.microsoft.com/office/powerpoint/2010/main" val="119726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b="1" dirty="0"/>
              <a:t>We All Know Them . . . Deal With It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295400"/>
            <a:ext cx="7086600" cy="5287962"/>
          </a:xfrm>
        </p:spPr>
      </p:pic>
    </p:spTree>
    <p:extLst>
      <p:ext uri="{BB962C8B-B14F-4D97-AF65-F5344CB8AC3E}">
        <p14:creationId xmlns:p14="http://schemas.microsoft.com/office/powerpoint/2010/main" val="81375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995489"/>
          </a:xfrm>
        </p:spPr>
        <p:txBody>
          <a:bodyPr/>
          <a:lstStyle/>
          <a:p>
            <a:r>
              <a:rPr lang="en-US" b="1" dirty="0"/>
              <a:t>Empower Our People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19200"/>
            <a:ext cx="7467600" cy="5334000"/>
          </a:xfrm>
        </p:spPr>
      </p:pic>
    </p:spTree>
    <p:extLst>
      <p:ext uri="{BB962C8B-B14F-4D97-AF65-F5344CB8AC3E}">
        <p14:creationId xmlns:p14="http://schemas.microsoft.com/office/powerpoint/2010/main" val="82076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843089"/>
          </a:xfrm>
        </p:spPr>
        <p:txBody>
          <a:bodyPr>
            <a:normAutofit/>
          </a:bodyPr>
          <a:lstStyle/>
          <a:p>
            <a:pPr algn="ctr"/>
            <a:r>
              <a:rPr lang="en-US" b="1" dirty="0"/>
              <a:t>If You Are The Smartest Person In The Room . . . Find Another Room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371600"/>
            <a:ext cx="6400800" cy="5334000"/>
          </a:xfrm>
        </p:spPr>
      </p:pic>
    </p:spTree>
    <p:extLst>
      <p:ext uri="{BB962C8B-B14F-4D97-AF65-F5344CB8AC3E}">
        <p14:creationId xmlns:p14="http://schemas.microsoft.com/office/powerpoint/2010/main" val="1699500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919289"/>
          </a:xfrm>
        </p:spPr>
        <p:txBody>
          <a:bodyPr>
            <a:normAutofit/>
          </a:bodyPr>
          <a:lstStyle/>
          <a:p>
            <a:pPr algn="ctr"/>
            <a:r>
              <a:rPr lang="en-US" b="1" dirty="0"/>
              <a:t>If Your Horse Is Dead . . . Dismount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19200"/>
            <a:ext cx="6934200" cy="5105400"/>
          </a:xfrm>
        </p:spPr>
      </p:pic>
    </p:spTree>
    <p:extLst>
      <p:ext uri="{BB962C8B-B14F-4D97-AF65-F5344CB8AC3E}">
        <p14:creationId xmlns:p14="http://schemas.microsoft.com/office/powerpoint/2010/main" val="2543184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3A2C-6222-D3F4-5B33-F33BB125678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8E86986-20F2-A168-E19A-A32D1A2BE21C}"/>
              </a:ext>
            </a:extLst>
          </p:cNvPr>
          <p:cNvSpPr>
            <a:spLocks noGrp="1"/>
          </p:cNvSpPr>
          <p:nvPr>
            <p:ph idx="1"/>
          </p:nvPr>
        </p:nvSpPr>
        <p:spPr>
          <a:xfrm>
            <a:off x="457200" y="1981200"/>
            <a:ext cx="8153400" cy="4343399"/>
          </a:xfrm>
        </p:spPr>
        <p:txBody>
          <a:bodyPr>
            <a:normAutofit/>
          </a:bodyPr>
          <a:lstStyle/>
          <a:p>
            <a:pPr marL="0" indent="0">
              <a:buNone/>
            </a:pPr>
            <a:r>
              <a:rPr lang="en-US" sz="4400" b="1" dirty="0"/>
              <a:t>What we permit, we promote. </a:t>
            </a:r>
          </a:p>
          <a:p>
            <a:pPr marL="0" indent="0">
              <a:buNone/>
            </a:pPr>
            <a:r>
              <a:rPr lang="en-US" sz="4400" b="1" dirty="0"/>
              <a:t>What we condone, we own. </a:t>
            </a:r>
          </a:p>
          <a:p>
            <a:pPr marL="0" indent="0">
              <a:buNone/>
            </a:pPr>
            <a:r>
              <a:rPr lang="en-US" sz="4400" b="1" dirty="0"/>
              <a:t>What we tolerate, we deserve.</a:t>
            </a:r>
          </a:p>
          <a:p>
            <a:pPr marL="0" indent="0">
              <a:buNone/>
            </a:pPr>
            <a:r>
              <a:rPr lang="en-US" sz="5400" dirty="0"/>
              <a:t>                           </a:t>
            </a:r>
            <a:r>
              <a:rPr lang="en-US" sz="4400" dirty="0"/>
              <a:t>-- Anonymous</a:t>
            </a:r>
          </a:p>
        </p:txBody>
      </p:sp>
    </p:spTree>
    <p:extLst>
      <p:ext uri="{BB962C8B-B14F-4D97-AF65-F5344CB8AC3E}">
        <p14:creationId xmlns:p14="http://schemas.microsoft.com/office/powerpoint/2010/main" val="83003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1843089"/>
          </a:xfrm>
        </p:spPr>
        <p:txBody>
          <a:bodyPr/>
          <a:lstStyle/>
          <a:p>
            <a:pPr algn="ctr"/>
            <a:r>
              <a:rPr lang="en-US" b="1" dirty="0"/>
              <a:t>What Is My Role Today?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371600"/>
            <a:ext cx="6477000" cy="5257800"/>
          </a:xfrm>
        </p:spPr>
      </p:pic>
    </p:spTree>
    <p:extLst>
      <p:ext uri="{BB962C8B-B14F-4D97-AF65-F5344CB8AC3E}">
        <p14:creationId xmlns:p14="http://schemas.microsoft.com/office/powerpoint/2010/main" val="322756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B070-2BAF-146A-36BE-F87BC90192FF}"/>
              </a:ext>
            </a:extLst>
          </p:cNvPr>
          <p:cNvSpPr>
            <a:spLocks noGrp="1"/>
          </p:cNvSpPr>
          <p:nvPr>
            <p:ph type="title"/>
          </p:nvPr>
        </p:nvSpPr>
        <p:spPr>
          <a:xfrm>
            <a:off x="152400" y="-228600"/>
            <a:ext cx="8839200" cy="1828801"/>
          </a:xfrm>
        </p:spPr>
        <p:txBody>
          <a:bodyPr>
            <a:normAutofit/>
          </a:bodyPr>
          <a:lstStyle/>
          <a:p>
            <a:pPr algn="ctr"/>
            <a:r>
              <a:rPr lang="en-US" b="1" dirty="0"/>
              <a:t>Find a Way to Say “Yes” . . . Gray is a Color Too</a:t>
            </a:r>
          </a:p>
        </p:txBody>
      </p:sp>
      <p:pic>
        <p:nvPicPr>
          <p:cNvPr id="5" name="Content Placeholder 4" descr="A person holding a glass&#10;&#10;AI-generated content may be incorrect.">
            <a:extLst>
              <a:ext uri="{FF2B5EF4-FFF2-40B4-BE49-F238E27FC236}">
                <a16:creationId xmlns:a16="http://schemas.microsoft.com/office/drawing/2014/main" id="{CC7848DF-F626-478B-438A-117FE172FDC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066800"/>
            <a:ext cx="5257800" cy="5562599"/>
          </a:xfrm>
        </p:spPr>
      </p:pic>
    </p:spTree>
    <p:extLst>
      <p:ext uri="{BB962C8B-B14F-4D97-AF65-F5344CB8AC3E}">
        <p14:creationId xmlns:p14="http://schemas.microsoft.com/office/powerpoint/2010/main" val="1992414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44D6-6A5B-9A91-8740-24F4F8A103AA}"/>
              </a:ext>
            </a:extLst>
          </p:cNvPr>
          <p:cNvSpPr>
            <a:spLocks noGrp="1"/>
          </p:cNvSpPr>
          <p:nvPr>
            <p:ph type="title"/>
          </p:nvPr>
        </p:nvSpPr>
        <p:spPr>
          <a:xfrm>
            <a:off x="0" y="-228600"/>
            <a:ext cx="9144000" cy="1646238"/>
          </a:xfrm>
        </p:spPr>
        <p:txBody>
          <a:bodyPr>
            <a:noAutofit/>
          </a:bodyPr>
          <a:lstStyle/>
          <a:p>
            <a:pPr algn="ctr"/>
            <a:r>
              <a:rPr lang="en-US" b="1" dirty="0"/>
              <a:t>Never Miss an Opportunity to Shut Up</a:t>
            </a:r>
          </a:p>
        </p:txBody>
      </p:sp>
      <p:pic>
        <p:nvPicPr>
          <p:cNvPr id="4" name="Content Placeholder 3">
            <a:extLst>
              <a:ext uri="{FF2B5EF4-FFF2-40B4-BE49-F238E27FC236}">
                <a16:creationId xmlns:a16="http://schemas.microsoft.com/office/drawing/2014/main" id="{F96FDF3B-45A6-F0FF-BD09-1D6668D56C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066800"/>
            <a:ext cx="6705600" cy="5334000"/>
          </a:xfrm>
          <a:prstGeom prst="rect">
            <a:avLst/>
          </a:prstGeom>
        </p:spPr>
      </p:pic>
    </p:spTree>
    <p:extLst>
      <p:ext uri="{BB962C8B-B14F-4D97-AF65-F5344CB8AC3E}">
        <p14:creationId xmlns:p14="http://schemas.microsoft.com/office/powerpoint/2010/main" val="2202191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919289"/>
          </a:xfrm>
        </p:spPr>
        <p:txBody>
          <a:bodyPr/>
          <a:lstStyle/>
          <a:p>
            <a:pPr algn="ctr"/>
            <a:r>
              <a:rPr lang="en-US" b="1" dirty="0"/>
              <a:t>Take Care of Our People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066800"/>
            <a:ext cx="6858000" cy="5486400"/>
          </a:xfrm>
        </p:spPr>
      </p:pic>
    </p:spTree>
    <p:extLst>
      <p:ext uri="{BB962C8B-B14F-4D97-AF65-F5344CB8AC3E}">
        <p14:creationId xmlns:p14="http://schemas.microsoft.com/office/powerpoint/2010/main" val="80316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1843089"/>
          </a:xfrm>
        </p:spPr>
        <p:txBody>
          <a:bodyPr/>
          <a:lstStyle/>
          <a:p>
            <a:r>
              <a:rPr lang="en-US" b="1" dirty="0"/>
              <a:t>Servant Leadership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95401"/>
            <a:ext cx="6934200" cy="5181600"/>
          </a:xfrm>
        </p:spPr>
      </p:pic>
    </p:spTree>
    <p:extLst>
      <p:ext uri="{BB962C8B-B14F-4D97-AF65-F5344CB8AC3E}">
        <p14:creationId xmlns:p14="http://schemas.microsoft.com/office/powerpoint/2010/main" val="3956843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D8A7-B676-2F58-3A16-7822AB6A9A24}"/>
              </a:ext>
            </a:extLst>
          </p:cNvPr>
          <p:cNvSpPr>
            <a:spLocks noGrp="1"/>
          </p:cNvSpPr>
          <p:nvPr>
            <p:ph type="title"/>
          </p:nvPr>
        </p:nvSpPr>
        <p:spPr>
          <a:xfrm>
            <a:off x="628650" y="-76200"/>
            <a:ext cx="7886700" cy="1766889"/>
          </a:xfrm>
        </p:spPr>
        <p:txBody>
          <a:bodyPr/>
          <a:lstStyle/>
          <a:p>
            <a:r>
              <a:rPr lang="en-US" b="1" dirty="0"/>
              <a:t>Be a Plant Whisperer</a:t>
            </a:r>
          </a:p>
        </p:txBody>
      </p:sp>
      <p:pic>
        <p:nvPicPr>
          <p:cNvPr id="4" name="Content Placeholder 3">
            <a:extLst>
              <a:ext uri="{FF2B5EF4-FFF2-40B4-BE49-F238E27FC236}">
                <a16:creationId xmlns:a16="http://schemas.microsoft.com/office/drawing/2014/main" id="{16165EE5-B26F-E975-5795-9B0C8F458A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371600"/>
            <a:ext cx="6705600" cy="5181600"/>
          </a:xfrm>
        </p:spPr>
      </p:pic>
    </p:spTree>
    <p:extLst>
      <p:ext uri="{BB962C8B-B14F-4D97-AF65-F5344CB8AC3E}">
        <p14:creationId xmlns:p14="http://schemas.microsoft.com/office/powerpoint/2010/main" val="339442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919289"/>
          </a:xfrm>
        </p:spPr>
        <p:txBody>
          <a:bodyPr/>
          <a:lstStyle/>
          <a:p>
            <a:r>
              <a:rPr lang="en-US" b="1" dirty="0"/>
              <a:t>Be The Model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95400"/>
            <a:ext cx="7391400" cy="5105400"/>
          </a:xfrm>
        </p:spPr>
      </p:pic>
    </p:spTree>
    <p:extLst>
      <p:ext uri="{BB962C8B-B14F-4D97-AF65-F5344CB8AC3E}">
        <p14:creationId xmlns:p14="http://schemas.microsoft.com/office/powerpoint/2010/main" val="3535883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690689"/>
          </a:xfrm>
        </p:spPr>
        <p:txBody>
          <a:bodyPr/>
          <a:lstStyle/>
          <a:p>
            <a:r>
              <a:rPr lang="en-US" b="1" dirty="0"/>
              <a:t>Go Slow . . . As Fast As We Can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371600"/>
            <a:ext cx="7086600" cy="5121274"/>
          </a:xfrm>
        </p:spPr>
      </p:pic>
    </p:spTree>
    <p:extLst>
      <p:ext uri="{BB962C8B-B14F-4D97-AF65-F5344CB8AC3E}">
        <p14:creationId xmlns:p14="http://schemas.microsoft.com/office/powerpoint/2010/main" val="741166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13F10-4EC5-8B29-2874-0A03A9D3074C}"/>
              </a:ext>
            </a:extLst>
          </p:cNvPr>
          <p:cNvSpPr>
            <a:spLocks noGrp="1"/>
          </p:cNvSpPr>
          <p:nvPr>
            <p:ph type="title"/>
          </p:nvPr>
        </p:nvSpPr>
        <p:spPr>
          <a:xfrm>
            <a:off x="628650" y="76200"/>
            <a:ext cx="7886700" cy="1614489"/>
          </a:xfrm>
        </p:spPr>
        <p:txBody>
          <a:bodyPr/>
          <a:lstStyle/>
          <a:p>
            <a:pPr algn="ctr"/>
            <a:r>
              <a:rPr lang="en-US" b="1" dirty="0"/>
              <a:t>What Is Our Body Count?</a:t>
            </a:r>
          </a:p>
        </p:txBody>
      </p:sp>
      <p:sp>
        <p:nvSpPr>
          <p:cNvPr id="3" name="Content Placeholder 2">
            <a:extLst>
              <a:ext uri="{FF2B5EF4-FFF2-40B4-BE49-F238E27FC236}">
                <a16:creationId xmlns:a16="http://schemas.microsoft.com/office/drawing/2014/main" id="{898CDD06-75B4-49A4-6F54-B1152EC733F2}"/>
              </a:ext>
            </a:extLst>
          </p:cNvPr>
          <p:cNvSpPr>
            <a:spLocks noGrp="1"/>
          </p:cNvSpPr>
          <p:nvPr>
            <p:ph idx="1"/>
          </p:nvPr>
        </p:nvSpPr>
        <p:spPr>
          <a:xfrm>
            <a:off x="457200" y="2057400"/>
            <a:ext cx="8229600" cy="4572000"/>
          </a:xfrm>
        </p:spPr>
        <p:txBody>
          <a:bodyPr>
            <a:normAutofit/>
          </a:bodyPr>
          <a:lstStyle/>
          <a:p>
            <a:r>
              <a:rPr lang="en-US" sz="2800" dirty="0"/>
              <a:t>Is it our administrative/coaching tree?</a:t>
            </a:r>
          </a:p>
          <a:p>
            <a:endParaRPr lang="en-US" sz="2800" dirty="0"/>
          </a:p>
          <a:p>
            <a:r>
              <a:rPr lang="en-US" sz="2800" dirty="0"/>
              <a:t>Is it how many people we have sent out into new administrative/coaching positions?</a:t>
            </a:r>
          </a:p>
          <a:p>
            <a:pPr marL="0" indent="0">
              <a:buNone/>
            </a:pPr>
            <a:endParaRPr lang="en-US" sz="2800" dirty="0"/>
          </a:p>
          <a:p>
            <a:r>
              <a:rPr lang="en-US" sz="2800" dirty="0"/>
              <a:t>Or is it how many people we have lost?</a:t>
            </a:r>
          </a:p>
          <a:p>
            <a:pPr marL="0" indent="0">
              <a:buNone/>
            </a:pPr>
            <a:r>
              <a:rPr lang="en-US" sz="2800" b="1" dirty="0"/>
              <a:t>	</a:t>
            </a:r>
            <a:r>
              <a:rPr lang="en-US" sz="3200" b="1" dirty="0"/>
              <a:t>That is our number.</a:t>
            </a:r>
          </a:p>
          <a:p>
            <a:pPr marL="0" indent="0">
              <a:buNone/>
            </a:pPr>
            <a:r>
              <a:rPr lang="en-US" sz="3200" b="1" dirty="0"/>
              <a:t>	That is our body count.</a:t>
            </a:r>
          </a:p>
          <a:p>
            <a:pPr marL="0" indent="0">
              <a:buNone/>
            </a:pPr>
            <a:endParaRPr lang="en-US" dirty="0"/>
          </a:p>
          <a:p>
            <a:endParaRPr lang="en-US" dirty="0"/>
          </a:p>
        </p:txBody>
      </p:sp>
    </p:spTree>
    <p:extLst>
      <p:ext uri="{BB962C8B-B14F-4D97-AF65-F5344CB8AC3E}">
        <p14:creationId xmlns:p14="http://schemas.microsoft.com/office/powerpoint/2010/main" val="413177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
            <a:ext cx="7886700" cy="1614489"/>
          </a:xfrm>
        </p:spPr>
        <p:txBody>
          <a:bodyPr/>
          <a:lstStyle/>
          <a:p>
            <a:r>
              <a:rPr lang="en-US" b="1" dirty="0"/>
              <a:t>Old School Leadership Lessons </a:t>
            </a:r>
          </a:p>
        </p:txBody>
      </p:sp>
      <p:sp>
        <p:nvSpPr>
          <p:cNvPr id="3" name="Content Placeholder 2"/>
          <p:cNvSpPr>
            <a:spLocks noGrp="1"/>
          </p:cNvSpPr>
          <p:nvPr>
            <p:ph idx="1"/>
          </p:nvPr>
        </p:nvSpPr>
        <p:spPr>
          <a:xfrm>
            <a:off x="381000" y="1752600"/>
            <a:ext cx="8305800" cy="4648200"/>
          </a:xfrm>
        </p:spPr>
        <p:txBody>
          <a:bodyPr>
            <a:normAutofit/>
          </a:bodyPr>
          <a:lstStyle/>
          <a:p>
            <a:pPr marL="0" indent="0">
              <a:buNone/>
            </a:pPr>
            <a:r>
              <a:rPr lang="en-US" sz="2800" dirty="0"/>
              <a:t>“Never tell people how good you are. If you’re good, people will tell you how good you are.”                                        			                   	 -- Dr. Richard Perry, PhD</a:t>
            </a:r>
          </a:p>
          <a:p>
            <a:pPr marL="0" indent="0">
              <a:buNone/>
            </a:pPr>
            <a:endParaRPr lang="en-US" sz="2800" dirty="0"/>
          </a:p>
          <a:p>
            <a:pPr marL="0" indent="0">
              <a:buNone/>
            </a:pPr>
            <a:r>
              <a:rPr lang="en-US" sz="2800" dirty="0"/>
              <a:t>“Just do simple better . . . Trust me, I'm a Doctor.”</a:t>
            </a:r>
          </a:p>
          <a:p>
            <a:pPr marL="0" indent="0">
              <a:buNone/>
            </a:pPr>
            <a:r>
              <a:rPr lang="en-US" sz="2800" dirty="0"/>
              <a:t>						-- Dr. J. Tillman Hall, PhD</a:t>
            </a:r>
          </a:p>
          <a:p>
            <a:endParaRPr lang="en-US" sz="2800" dirty="0"/>
          </a:p>
          <a:p>
            <a:pPr marL="0" indent="0">
              <a:buNone/>
            </a:pPr>
            <a:r>
              <a:rPr lang="en-US" sz="2800" b="1" dirty="0"/>
              <a:t>I</a:t>
            </a:r>
            <a:r>
              <a:rPr lang="en-US" sz="2800" dirty="0"/>
              <a:t>, </a:t>
            </a:r>
            <a:r>
              <a:rPr lang="en-US" sz="2800" b="1" dirty="0"/>
              <a:t>My</a:t>
            </a:r>
            <a:r>
              <a:rPr lang="en-US" sz="2800" dirty="0"/>
              <a:t> and </a:t>
            </a:r>
            <a:r>
              <a:rPr lang="en-US" sz="2800" b="1" dirty="0"/>
              <a:t>Me</a:t>
            </a:r>
            <a:r>
              <a:rPr lang="en-US" sz="2800" dirty="0"/>
              <a:t> . . . Vs . . . </a:t>
            </a:r>
            <a:r>
              <a:rPr lang="en-US" sz="2800" b="1" dirty="0"/>
              <a:t>Us</a:t>
            </a:r>
            <a:r>
              <a:rPr lang="en-US" sz="2800" dirty="0"/>
              <a:t>, </a:t>
            </a:r>
            <a:r>
              <a:rPr lang="en-US" sz="2800" b="1" dirty="0"/>
              <a:t>Our</a:t>
            </a:r>
            <a:r>
              <a:rPr lang="en-US" sz="2800" dirty="0"/>
              <a:t> and </a:t>
            </a:r>
            <a:r>
              <a:rPr lang="en-US" sz="2800" b="1" dirty="0"/>
              <a:t>We</a:t>
            </a:r>
          </a:p>
          <a:p>
            <a:pPr marL="0" indent="0">
              <a:buNone/>
            </a:pPr>
            <a:r>
              <a:rPr lang="en-US" sz="2800" dirty="0"/>
              <a:t>						-- James Perry, EbPA</a:t>
            </a:r>
          </a:p>
        </p:txBody>
      </p:sp>
    </p:spTree>
    <p:extLst>
      <p:ext uri="{BB962C8B-B14F-4D97-AF65-F5344CB8AC3E}">
        <p14:creationId xmlns:p14="http://schemas.microsoft.com/office/powerpoint/2010/main" val="237408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282B-696C-6FBB-7A1E-20435006A739}"/>
              </a:ext>
            </a:extLst>
          </p:cNvPr>
          <p:cNvSpPr>
            <a:spLocks noGrp="1"/>
          </p:cNvSpPr>
          <p:nvPr>
            <p:ph type="title"/>
          </p:nvPr>
        </p:nvSpPr>
        <p:spPr/>
        <p:txBody>
          <a:bodyPr/>
          <a:lstStyle/>
          <a:p>
            <a:endParaRPr lang="en-US" dirty="0"/>
          </a:p>
        </p:txBody>
      </p:sp>
      <p:pic>
        <p:nvPicPr>
          <p:cNvPr id="5" name="Content Placeholder 4" descr="A group of lions running&#10;&#10;AI-generated content may be incorrect.">
            <a:extLst>
              <a:ext uri="{FF2B5EF4-FFF2-40B4-BE49-F238E27FC236}">
                <a16:creationId xmlns:a16="http://schemas.microsoft.com/office/drawing/2014/main" id="{21690323-AB7F-0F74-578D-FF69EECA657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52400"/>
            <a:ext cx="7010400" cy="6629400"/>
          </a:xfrm>
        </p:spPr>
      </p:pic>
    </p:spTree>
    <p:extLst>
      <p:ext uri="{BB962C8B-B14F-4D97-AF65-F5344CB8AC3E}">
        <p14:creationId xmlns:p14="http://schemas.microsoft.com/office/powerpoint/2010/main" val="1196602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5624-0410-1554-FA0F-E8122EB1B7AD}"/>
              </a:ext>
            </a:extLst>
          </p:cNvPr>
          <p:cNvSpPr>
            <a:spLocks noGrp="1"/>
          </p:cNvSpPr>
          <p:nvPr>
            <p:ph type="title"/>
          </p:nvPr>
        </p:nvSpPr>
        <p:spPr>
          <a:xfrm>
            <a:off x="152400" y="152400"/>
            <a:ext cx="8839200" cy="1265238"/>
          </a:xfrm>
        </p:spPr>
        <p:txBody>
          <a:bodyPr>
            <a:normAutofit/>
          </a:bodyPr>
          <a:lstStyle/>
          <a:p>
            <a:pPr algn="ctr"/>
            <a:r>
              <a:rPr lang="en-US" b="1" dirty="0"/>
              <a:t>California Interscholastic Federation</a:t>
            </a:r>
          </a:p>
        </p:txBody>
      </p:sp>
      <p:sp>
        <p:nvSpPr>
          <p:cNvPr id="3" name="Content Placeholder 2">
            <a:extLst>
              <a:ext uri="{FF2B5EF4-FFF2-40B4-BE49-F238E27FC236}">
                <a16:creationId xmlns:a16="http://schemas.microsoft.com/office/drawing/2014/main" id="{DD2A2E80-1570-0A4F-96C9-83C1AC00F8AA}"/>
              </a:ext>
            </a:extLst>
          </p:cNvPr>
          <p:cNvSpPr>
            <a:spLocks noGrp="1"/>
          </p:cNvSpPr>
          <p:nvPr>
            <p:ph idx="1"/>
          </p:nvPr>
        </p:nvSpPr>
        <p:spPr>
          <a:xfrm>
            <a:off x="381000" y="1417638"/>
            <a:ext cx="8305800" cy="5364162"/>
          </a:xfrm>
        </p:spPr>
        <p:txBody>
          <a:bodyPr>
            <a:normAutofit/>
          </a:bodyPr>
          <a:lstStyle/>
          <a:p>
            <a:r>
              <a:rPr lang="en-US" sz="2800" dirty="0"/>
              <a:t>10 Sections make up the State CIF. </a:t>
            </a:r>
          </a:p>
          <a:p>
            <a:pPr marL="0" indent="0">
              <a:buNone/>
            </a:pPr>
            <a:endParaRPr lang="en-US" sz="2800" dirty="0"/>
          </a:p>
          <a:p>
            <a:r>
              <a:rPr lang="en-US" sz="2800" dirty="0"/>
              <a:t>1632 member schools: public and private (389).</a:t>
            </a:r>
          </a:p>
          <a:p>
            <a:pPr marL="0" indent="0">
              <a:buNone/>
            </a:pPr>
            <a:endParaRPr lang="en-US" sz="2800" dirty="0"/>
          </a:p>
          <a:p>
            <a:r>
              <a:rPr lang="en-US" sz="2800" dirty="0"/>
              <a:t>564 member schools in the Southern Section.</a:t>
            </a:r>
          </a:p>
          <a:p>
            <a:pPr marL="0" indent="0">
              <a:buNone/>
            </a:pPr>
            <a:r>
              <a:rPr lang="en-US" sz="2800" dirty="0"/>
              <a:t>	197 of the membership are private schools.</a:t>
            </a:r>
          </a:p>
          <a:p>
            <a:pPr marL="0" indent="0">
              <a:buNone/>
            </a:pPr>
            <a:endParaRPr lang="en-US" sz="2800" dirty="0"/>
          </a:p>
          <a:p>
            <a:r>
              <a:rPr lang="en-US" sz="2800" dirty="0"/>
              <a:t>900,000 plus student athletes statewide.</a:t>
            </a:r>
          </a:p>
          <a:p>
            <a:endParaRPr lang="en-US" sz="2800" dirty="0"/>
          </a:p>
          <a:p>
            <a:r>
              <a:rPr lang="en-US" sz="2800" dirty="0"/>
              <a:t> 44% of our student's participation rate statewide.</a:t>
            </a:r>
          </a:p>
          <a:p>
            <a:pPr marL="0" indent="0">
              <a:buNone/>
            </a:pPr>
            <a:endParaRPr lang="en-US" sz="2800" dirty="0"/>
          </a:p>
          <a:p>
            <a:endParaRPr lang="en-US" dirty="0"/>
          </a:p>
          <a:p>
            <a:endParaRPr lang="en-US" dirty="0"/>
          </a:p>
        </p:txBody>
      </p:sp>
    </p:spTree>
    <p:extLst>
      <p:ext uri="{BB962C8B-B14F-4D97-AF65-F5344CB8AC3E}">
        <p14:creationId xmlns:p14="http://schemas.microsoft.com/office/powerpoint/2010/main" val="3515205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1E8F-75EC-E760-6904-AB427F3271F4}"/>
              </a:ext>
            </a:extLst>
          </p:cNvPr>
          <p:cNvSpPr>
            <a:spLocks noGrp="1"/>
          </p:cNvSpPr>
          <p:nvPr>
            <p:ph type="title"/>
          </p:nvPr>
        </p:nvSpPr>
        <p:spPr>
          <a:xfrm>
            <a:off x="628650" y="304800"/>
            <a:ext cx="7886700" cy="1385889"/>
          </a:xfrm>
        </p:spPr>
        <p:txBody>
          <a:bodyPr>
            <a:normAutofit/>
          </a:bodyPr>
          <a:lstStyle/>
          <a:p>
            <a:pPr algn="ctr"/>
            <a:r>
              <a:rPr lang="en-US" b="1" dirty="0">
                <a:solidFill>
                  <a:srgbClr val="C00000"/>
                </a:solidFill>
              </a:rPr>
              <a:t>Learn to Supervise Guided Failure</a:t>
            </a:r>
          </a:p>
        </p:txBody>
      </p:sp>
      <p:sp>
        <p:nvSpPr>
          <p:cNvPr id="3" name="Content Placeholder 2">
            <a:extLst>
              <a:ext uri="{FF2B5EF4-FFF2-40B4-BE49-F238E27FC236}">
                <a16:creationId xmlns:a16="http://schemas.microsoft.com/office/drawing/2014/main" id="{FB49929B-CD59-B081-E3B1-2309A636306B}"/>
              </a:ext>
            </a:extLst>
          </p:cNvPr>
          <p:cNvSpPr>
            <a:spLocks noGrp="1"/>
          </p:cNvSpPr>
          <p:nvPr>
            <p:ph idx="1"/>
          </p:nvPr>
        </p:nvSpPr>
        <p:spPr>
          <a:xfrm>
            <a:off x="152400" y="2514600"/>
            <a:ext cx="8534400" cy="3611563"/>
          </a:xfrm>
        </p:spPr>
        <p:txBody>
          <a:bodyPr>
            <a:normAutofit/>
          </a:bodyPr>
          <a:lstStyle/>
          <a:p>
            <a:pPr marL="914400" lvl="1" indent="-457200"/>
            <a:r>
              <a:rPr lang="en-US" sz="2800" dirty="0"/>
              <a:t>There are going to be some tough lessons.</a:t>
            </a:r>
          </a:p>
          <a:p>
            <a:pPr marL="914400" lvl="1" indent="-457200"/>
            <a:endParaRPr lang="en-US" sz="2800" dirty="0"/>
          </a:p>
          <a:p>
            <a:pPr marL="914400" lvl="1" indent="-457200"/>
            <a:endParaRPr lang="en-US" sz="2800" dirty="0"/>
          </a:p>
          <a:p>
            <a:pPr marL="914400" lvl="1" indent="-457200"/>
            <a:endParaRPr lang="en-US" sz="2800" dirty="0"/>
          </a:p>
          <a:p>
            <a:pPr marL="914400" lvl="1" indent="-457200"/>
            <a:r>
              <a:rPr lang="en-US" sz="2800" dirty="0"/>
              <a:t>Cherish every level of success.</a:t>
            </a:r>
          </a:p>
        </p:txBody>
      </p:sp>
    </p:spTree>
    <p:extLst>
      <p:ext uri="{BB962C8B-B14F-4D97-AF65-F5344CB8AC3E}">
        <p14:creationId xmlns:p14="http://schemas.microsoft.com/office/powerpoint/2010/main" val="1015903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043F-9B6B-7060-657E-200FC05550A0}"/>
              </a:ext>
            </a:extLst>
          </p:cNvPr>
          <p:cNvSpPr>
            <a:spLocks noGrp="1"/>
          </p:cNvSpPr>
          <p:nvPr>
            <p:ph type="title"/>
          </p:nvPr>
        </p:nvSpPr>
        <p:spPr/>
        <p:txBody>
          <a:bodyPr/>
          <a:lstStyle/>
          <a:p>
            <a:r>
              <a:rPr lang="en-US" b="1" dirty="0"/>
              <a:t>Learn to be Uncomfortable</a:t>
            </a:r>
          </a:p>
        </p:txBody>
      </p:sp>
      <p:pic>
        <p:nvPicPr>
          <p:cNvPr id="5" name="Content Placeholder 4" descr="A black and white text&#10;&#10;AI-generated content may be incorrect.">
            <a:extLst>
              <a:ext uri="{FF2B5EF4-FFF2-40B4-BE49-F238E27FC236}">
                <a16:creationId xmlns:a16="http://schemas.microsoft.com/office/drawing/2014/main" id="{70F4C307-09E8-D118-7C1F-B64AD1DA1D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221" y="1447800"/>
            <a:ext cx="6173558" cy="5105399"/>
          </a:xfrm>
        </p:spPr>
      </p:pic>
    </p:spTree>
    <p:extLst>
      <p:ext uri="{BB962C8B-B14F-4D97-AF65-F5344CB8AC3E}">
        <p14:creationId xmlns:p14="http://schemas.microsoft.com/office/powerpoint/2010/main" val="3287183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2FE1-D908-A66A-A9C1-32D9541924B0}"/>
              </a:ext>
            </a:extLst>
          </p:cNvPr>
          <p:cNvSpPr>
            <a:spLocks noGrp="1"/>
          </p:cNvSpPr>
          <p:nvPr>
            <p:ph type="title"/>
          </p:nvPr>
        </p:nvSpPr>
        <p:spPr/>
        <p:txBody>
          <a:bodyPr/>
          <a:lstStyle/>
          <a:p>
            <a:endParaRPr lang="en-US" dirty="0"/>
          </a:p>
        </p:txBody>
      </p:sp>
      <p:pic>
        <p:nvPicPr>
          <p:cNvPr id="5" name="Content Placeholder 4" descr="A tiger walking towards the camera&#10;&#10;AI-generated content may be incorrect.">
            <a:extLst>
              <a:ext uri="{FF2B5EF4-FFF2-40B4-BE49-F238E27FC236}">
                <a16:creationId xmlns:a16="http://schemas.microsoft.com/office/drawing/2014/main" id="{0399C4FC-A73B-9E4F-01DE-6E40323E061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52400"/>
            <a:ext cx="6553200" cy="6577581"/>
          </a:xfrm>
        </p:spPr>
      </p:pic>
    </p:spTree>
    <p:extLst>
      <p:ext uri="{BB962C8B-B14F-4D97-AF65-F5344CB8AC3E}">
        <p14:creationId xmlns:p14="http://schemas.microsoft.com/office/powerpoint/2010/main" val="1568980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9A41E-EE18-E31D-414A-1D796C00829B}"/>
              </a:ext>
            </a:extLst>
          </p:cNvPr>
          <p:cNvSpPr>
            <a:spLocks noGrp="1"/>
          </p:cNvSpPr>
          <p:nvPr>
            <p:ph type="title"/>
          </p:nvPr>
        </p:nvSpPr>
        <p:spPr>
          <a:xfrm>
            <a:off x="628650" y="-152400"/>
            <a:ext cx="7886700" cy="1843089"/>
          </a:xfrm>
        </p:spPr>
        <p:txBody>
          <a:bodyPr/>
          <a:lstStyle/>
          <a:p>
            <a:r>
              <a:rPr lang="en-US" b="1" dirty="0"/>
              <a:t>Organizational Non-Negotiables</a:t>
            </a:r>
          </a:p>
        </p:txBody>
      </p:sp>
      <p:sp>
        <p:nvSpPr>
          <p:cNvPr id="3" name="Content Placeholder 2">
            <a:extLst>
              <a:ext uri="{FF2B5EF4-FFF2-40B4-BE49-F238E27FC236}">
                <a16:creationId xmlns:a16="http://schemas.microsoft.com/office/drawing/2014/main" id="{50050E37-3D59-A7DB-8F4A-AD1EC05E8FD6}"/>
              </a:ext>
            </a:extLst>
          </p:cNvPr>
          <p:cNvSpPr>
            <a:spLocks noGrp="1"/>
          </p:cNvSpPr>
          <p:nvPr>
            <p:ph idx="1"/>
          </p:nvPr>
        </p:nvSpPr>
        <p:spPr>
          <a:xfrm>
            <a:off x="457200" y="2133600"/>
            <a:ext cx="8229600" cy="3992563"/>
          </a:xfrm>
        </p:spPr>
        <p:txBody>
          <a:bodyPr/>
          <a:lstStyle/>
          <a:p>
            <a:endParaRPr lang="en-US" dirty="0"/>
          </a:p>
          <a:p>
            <a:pPr marL="0" indent="0">
              <a:buNone/>
            </a:pPr>
            <a:r>
              <a:rPr lang="en-US" sz="2800" dirty="0"/>
              <a:t>“Ride for the brand”</a:t>
            </a:r>
          </a:p>
          <a:p>
            <a:pPr marL="0" indent="0">
              <a:buNone/>
            </a:pPr>
            <a:r>
              <a:rPr lang="en-US" sz="2800" dirty="0"/>
              <a:t>		-- Grandpa Doc</a:t>
            </a:r>
          </a:p>
          <a:p>
            <a:endParaRPr lang="en-US" sz="2800" dirty="0"/>
          </a:p>
          <a:p>
            <a:pPr marL="0" indent="0">
              <a:buNone/>
            </a:pPr>
            <a:r>
              <a:rPr lang="en-US" sz="2800" dirty="0"/>
              <a:t>“The logo never comes off”</a:t>
            </a:r>
          </a:p>
          <a:p>
            <a:pPr marL="0" indent="0">
              <a:buNone/>
            </a:pPr>
            <a:r>
              <a:rPr lang="en-US" sz="2800" dirty="0"/>
              <a:t>		-- USC Athletics </a:t>
            </a:r>
          </a:p>
        </p:txBody>
      </p:sp>
      <p:pic>
        <p:nvPicPr>
          <p:cNvPr id="5" name="Picture 4" descr="A gold letter on a rope&#10;&#10;AI-generated content may be incorrect.">
            <a:extLst>
              <a:ext uri="{FF2B5EF4-FFF2-40B4-BE49-F238E27FC236}">
                <a16:creationId xmlns:a16="http://schemas.microsoft.com/office/drawing/2014/main" id="{7410486F-AE98-3D37-5114-84C18460A3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447800"/>
            <a:ext cx="4038600" cy="5181600"/>
          </a:xfrm>
          <a:prstGeom prst="rect">
            <a:avLst/>
          </a:prstGeom>
        </p:spPr>
      </p:pic>
    </p:spTree>
    <p:extLst>
      <p:ext uri="{BB962C8B-B14F-4D97-AF65-F5344CB8AC3E}">
        <p14:creationId xmlns:p14="http://schemas.microsoft.com/office/powerpoint/2010/main" val="315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50F4-7174-0DD6-2053-A2384CE143B6}"/>
              </a:ext>
            </a:extLst>
          </p:cNvPr>
          <p:cNvSpPr>
            <a:spLocks noGrp="1"/>
          </p:cNvSpPr>
          <p:nvPr>
            <p:ph type="title"/>
          </p:nvPr>
        </p:nvSpPr>
        <p:spPr/>
        <p:txBody>
          <a:bodyPr/>
          <a:lstStyle/>
          <a:p>
            <a:r>
              <a:rPr lang="en-US" b="1" dirty="0"/>
              <a:t>Absolute Fact of Life</a:t>
            </a:r>
          </a:p>
        </p:txBody>
      </p:sp>
      <p:pic>
        <p:nvPicPr>
          <p:cNvPr id="5" name="Content Placeholder 4" descr="A black background with white text&#10;&#10;AI-generated content may be incorrect.">
            <a:extLst>
              <a:ext uri="{FF2B5EF4-FFF2-40B4-BE49-F238E27FC236}">
                <a16:creationId xmlns:a16="http://schemas.microsoft.com/office/drawing/2014/main" id="{ECAFE75F-4C6E-E529-3BA0-3778EDD055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524001"/>
            <a:ext cx="6400800" cy="4962314"/>
          </a:xfrm>
        </p:spPr>
      </p:pic>
    </p:spTree>
    <p:extLst>
      <p:ext uri="{BB962C8B-B14F-4D97-AF65-F5344CB8AC3E}">
        <p14:creationId xmlns:p14="http://schemas.microsoft.com/office/powerpoint/2010/main" val="4005021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0" indent="0" algn="ctr">
              <a:buNone/>
            </a:pPr>
            <a:r>
              <a:rPr lang="en-US" sz="4400" b="1" dirty="0">
                <a:solidFill>
                  <a:srgbClr val="C00000"/>
                </a:solidFill>
              </a:rPr>
              <a:t>Athletic Administration:</a:t>
            </a:r>
          </a:p>
          <a:p>
            <a:pPr marL="0" indent="0" algn="ctr">
              <a:buNone/>
            </a:pPr>
            <a:r>
              <a:rPr lang="en-US" sz="4400" b="1" dirty="0">
                <a:solidFill>
                  <a:srgbClr val="C00000"/>
                </a:solidFill>
              </a:rPr>
              <a:t>Is Our Role </a:t>
            </a:r>
          </a:p>
          <a:p>
            <a:pPr marL="0" indent="0" algn="ctr">
              <a:buNone/>
            </a:pPr>
            <a:r>
              <a:rPr lang="en-US" sz="4400" b="1" dirty="0">
                <a:solidFill>
                  <a:srgbClr val="C00000"/>
                </a:solidFill>
              </a:rPr>
              <a:t>Leadership or Management?</a:t>
            </a:r>
          </a:p>
          <a:p>
            <a:pPr marL="0" indent="0" algn="ctr">
              <a:buNone/>
            </a:pPr>
            <a:r>
              <a:rPr lang="en-US" sz="8000" b="1" dirty="0"/>
              <a:t>Yes.</a:t>
            </a:r>
          </a:p>
          <a:p>
            <a:pPr marL="0" indent="0" algn="ctr">
              <a:buNone/>
            </a:pPr>
            <a:r>
              <a:rPr lang="en-US" sz="8000" b="1" dirty="0"/>
              <a:t>Yes, it is.</a:t>
            </a:r>
          </a:p>
        </p:txBody>
      </p:sp>
    </p:spTree>
    <p:extLst>
      <p:ext uri="{BB962C8B-B14F-4D97-AF65-F5344CB8AC3E}">
        <p14:creationId xmlns:p14="http://schemas.microsoft.com/office/powerpoint/2010/main" val="33110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5EEA1-754A-1CB1-5792-7424B722DB19}"/>
              </a:ext>
            </a:extLst>
          </p:cNvPr>
          <p:cNvSpPr>
            <a:spLocks noGrp="1"/>
          </p:cNvSpPr>
          <p:nvPr>
            <p:ph type="title"/>
          </p:nvPr>
        </p:nvSpPr>
        <p:spPr/>
        <p:txBody>
          <a:bodyPr/>
          <a:lstStyle/>
          <a:p>
            <a:r>
              <a:rPr lang="en-US" b="1" dirty="0">
                <a:solidFill>
                  <a:srgbClr val="C00000"/>
                </a:solidFill>
              </a:rPr>
              <a:t>Here is Your Chance</a:t>
            </a:r>
          </a:p>
        </p:txBody>
      </p:sp>
      <p:sp>
        <p:nvSpPr>
          <p:cNvPr id="3" name="Content Placeholder 2">
            <a:extLst>
              <a:ext uri="{FF2B5EF4-FFF2-40B4-BE49-F238E27FC236}">
                <a16:creationId xmlns:a16="http://schemas.microsoft.com/office/drawing/2014/main" id="{E7CE3F17-110B-8770-C75E-6AE12732DA7D}"/>
              </a:ext>
            </a:extLst>
          </p:cNvPr>
          <p:cNvSpPr>
            <a:spLocks noGrp="1"/>
          </p:cNvSpPr>
          <p:nvPr>
            <p:ph idx="1"/>
          </p:nvPr>
        </p:nvSpPr>
        <p:spPr>
          <a:xfrm>
            <a:off x="628650" y="1981200"/>
            <a:ext cx="8058150" cy="4144963"/>
          </a:xfrm>
        </p:spPr>
        <p:txBody>
          <a:bodyPr/>
          <a:lstStyle/>
          <a:p>
            <a:r>
              <a:rPr lang="en-US" sz="2800" dirty="0"/>
              <a:t>Questions</a:t>
            </a:r>
          </a:p>
          <a:p>
            <a:endParaRPr lang="en-US" sz="2800" dirty="0"/>
          </a:p>
          <a:p>
            <a:r>
              <a:rPr lang="en-US" sz="2800" dirty="0"/>
              <a:t>Comments</a:t>
            </a:r>
          </a:p>
          <a:p>
            <a:endParaRPr lang="en-US" sz="2800" dirty="0"/>
          </a:p>
          <a:p>
            <a:r>
              <a:rPr lang="en-US" sz="2800" dirty="0"/>
              <a:t>Corrections</a:t>
            </a:r>
          </a:p>
          <a:p>
            <a:endParaRPr lang="en-US" sz="2800" dirty="0"/>
          </a:p>
          <a:p>
            <a:r>
              <a:rPr lang="en-US" sz="2800" dirty="0"/>
              <a:t>Suggestions</a:t>
            </a:r>
          </a:p>
          <a:p>
            <a:endParaRPr lang="en-US" dirty="0"/>
          </a:p>
          <a:p>
            <a:endParaRPr lang="en-US" dirty="0"/>
          </a:p>
        </p:txBody>
      </p:sp>
      <p:pic>
        <p:nvPicPr>
          <p:cNvPr id="4" name="Content Placeholder 12" descr="A lion wearing sunglasses and drinking coffee&#10;&#10;AI-generated content may be incorrect.">
            <a:extLst>
              <a:ext uri="{FF2B5EF4-FFF2-40B4-BE49-F238E27FC236}">
                <a16:creationId xmlns:a16="http://schemas.microsoft.com/office/drawing/2014/main" id="{E3C2C319-6645-427A-D8EF-C1325A76EF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600200"/>
            <a:ext cx="4267200" cy="5029199"/>
          </a:xfrm>
          <a:prstGeom prst="rect">
            <a:avLst/>
          </a:prstGeom>
        </p:spPr>
      </p:pic>
    </p:spTree>
    <p:extLst>
      <p:ext uri="{BB962C8B-B14F-4D97-AF65-F5344CB8AC3E}">
        <p14:creationId xmlns:p14="http://schemas.microsoft.com/office/powerpoint/2010/main" val="2039163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569651-5CAD-B442-02A5-A0F63AF51744}"/>
              </a:ext>
            </a:extLst>
          </p:cNvPr>
          <p:cNvSpPr>
            <a:spLocks noGrp="1"/>
          </p:cNvSpPr>
          <p:nvPr>
            <p:ph type="title"/>
          </p:nvPr>
        </p:nvSpPr>
        <p:spPr/>
        <p:txBody>
          <a:bodyPr/>
          <a:lstStyle/>
          <a:p>
            <a:r>
              <a:rPr lang="en-US" b="1" dirty="0"/>
              <a:t>Thank You &amp; Good Luck</a:t>
            </a:r>
          </a:p>
        </p:txBody>
      </p:sp>
      <p:sp>
        <p:nvSpPr>
          <p:cNvPr id="6" name="Content Placeholder 5">
            <a:extLst>
              <a:ext uri="{FF2B5EF4-FFF2-40B4-BE49-F238E27FC236}">
                <a16:creationId xmlns:a16="http://schemas.microsoft.com/office/drawing/2014/main" id="{7C49276D-C0F6-0700-B069-2E57AE94A103}"/>
              </a:ext>
            </a:extLst>
          </p:cNvPr>
          <p:cNvSpPr>
            <a:spLocks noGrp="1"/>
          </p:cNvSpPr>
          <p:nvPr>
            <p:ph idx="1"/>
          </p:nvPr>
        </p:nvSpPr>
        <p:spPr/>
        <p:txBody>
          <a:bodyPr>
            <a:normAutofit/>
          </a:bodyPr>
          <a:lstStyle/>
          <a:p>
            <a:r>
              <a:rPr lang="en-US" sz="2800" dirty="0"/>
              <a:t>James Perry, EbPA</a:t>
            </a:r>
          </a:p>
          <a:p>
            <a:r>
              <a:rPr lang="en-US" sz="2800" dirty="0"/>
              <a:t>District Athletic Director</a:t>
            </a:r>
          </a:p>
          <a:p>
            <a:r>
              <a:rPr lang="en-US" sz="2800" dirty="0"/>
              <a:t>Huntington Beach Union High School District</a:t>
            </a:r>
          </a:p>
          <a:p>
            <a:r>
              <a:rPr lang="en-US" sz="2800" dirty="0"/>
              <a:t>5832 Bolsa Avenue</a:t>
            </a:r>
          </a:p>
          <a:p>
            <a:r>
              <a:rPr lang="en-US" sz="2800" dirty="0"/>
              <a:t>Huntington Beach, CA. 92639 USA</a:t>
            </a:r>
          </a:p>
          <a:p>
            <a:r>
              <a:rPr lang="en-US" sz="2800" dirty="0"/>
              <a:t>Email: JPerry@hbuhsd.edu</a:t>
            </a:r>
          </a:p>
          <a:p>
            <a:r>
              <a:rPr lang="en-US" sz="2800" dirty="0"/>
              <a:t>X / Twitter: PerryJamesLusc</a:t>
            </a:r>
          </a:p>
          <a:p>
            <a:r>
              <a:rPr lang="en-US" sz="2800" dirty="0"/>
              <a:t>Phone: 714-904-7689</a:t>
            </a:r>
          </a:p>
        </p:txBody>
      </p:sp>
      <p:pic>
        <p:nvPicPr>
          <p:cNvPr id="3" name="Picture 2" descr="A logo with a letter and numbers&#10;&#10;AI-generated content may be incorrect.">
            <a:extLst>
              <a:ext uri="{FF2B5EF4-FFF2-40B4-BE49-F238E27FC236}">
                <a16:creationId xmlns:a16="http://schemas.microsoft.com/office/drawing/2014/main" id="{279D6889-B7DB-E0B9-A205-0D3E1453C4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962400"/>
            <a:ext cx="2667000" cy="2667000"/>
          </a:xfrm>
          <a:prstGeom prst="rect">
            <a:avLst/>
          </a:prstGeom>
        </p:spPr>
      </p:pic>
    </p:spTree>
    <p:extLst>
      <p:ext uri="{BB962C8B-B14F-4D97-AF65-F5344CB8AC3E}">
        <p14:creationId xmlns:p14="http://schemas.microsoft.com/office/powerpoint/2010/main" val="2765909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16A5-04D1-011A-1ADB-78A227DEB92A}"/>
              </a:ext>
            </a:extLst>
          </p:cNvPr>
          <p:cNvSpPr>
            <a:spLocks noGrp="1"/>
          </p:cNvSpPr>
          <p:nvPr>
            <p:ph type="title"/>
          </p:nvPr>
        </p:nvSpPr>
        <p:spPr/>
        <p:txBody>
          <a:bodyPr/>
          <a:lstStyle/>
          <a:p>
            <a:r>
              <a:rPr lang="en-US" b="1" dirty="0"/>
              <a:t>Welcome to Our Classroom</a:t>
            </a:r>
          </a:p>
        </p:txBody>
      </p:sp>
      <p:pic>
        <p:nvPicPr>
          <p:cNvPr id="5" name="Content Placeholder 4" descr="A sunset with a quote&#10;&#10;AI-generated content may be incorrect.">
            <a:extLst>
              <a:ext uri="{FF2B5EF4-FFF2-40B4-BE49-F238E27FC236}">
                <a16:creationId xmlns:a16="http://schemas.microsoft.com/office/drawing/2014/main" id="{DBE1D36A-3BFC-2C03-3B83-A8A1AD87FE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686" y="1825625"/>
            <a:ext cx="7714627" cy="4351338"/>
          </a:xfrm>
        </p:spPr>
      </p:pic>
    </p:spTree>
    <p:extLst>
      <p:ext uri="{BB962C8B-B14F-4D97-AF65-F5344CB8AC3E}">
        <p14:creationId xmlns:p14="http://schemas.microsoft.com/office/powerpoint/2010/main" val="70002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2937-4F32-4E3A-D32A-4C370D533E42}"/>
              </a:ext>
            </a:extLst>
          </p:cNvPr>
          <p:cNvSpPr>
            <a:spLocks noGrp="1"/>
          </p:cNvSpPr>
          <p:nvPr>
            <p:ph type="title"/>
          </p:nvPr>
        </p:nvSpPr>
        <p:spPr/>
        <p:txBody>
          <a:bodyPr/>
          <a:lstStyle/>
          <a:p>
            <a:pPr algn="ctr"/>
            <a:r>
              <a:rPr lang="en-US" b="1" dirty="0"/>
              <a:t>Education Based Athletics Lesson Plan</a:t>
            </a:r>
          </a:p>
        </p:txBody>
      </p:sp>
      <p:pic>
        <p:nvPicPr>
          <p:cNvPr id="5" name="Content Placeholder 4" descr="A close-up of a staircase&#10;&#10;AI-generated content may be incorrect.">
            <a:extLst>
              <a:ext uri="{FF2B5EF4-FFF2-40B4-BE49-F238E27FC236}">
                <a16:creationId xmlns:a16="http://schemas.microsoft.com/office/drawing/2014/main" id="{93F82873-D1D2-FD48-09CD-4E947F729D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524000"/>
            <a:ext cx="5715000" cy="5105400"/>
          </a:xfrm>
        </p:spPr>
      </p:pic>
    </p:spTree>
    <p:extLst>
      <p:ext uri="{BB962C8B-B14F-4D97-AF65-F5344CB8AC3E}">
        <p14:creationId xmlns:p14="http://schemas.microsoft.com/office/powerpoint/2010/main" val="4087586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B9E1-2258-FFBD-E8D2-988F56ECF96B}"/>
              </a:ext>
            </a:extLst>
          </p:cNvPr>
          <p:cNvSpPr>
            <a:spLocks noGrp="1"/>
          </p:cNvSpPr>
          <p:nvPr>
            <p:ph type="title"/>
          </p:nvPr>
        </p:nvSpPr>
        <p:spPr/>
        <p:txBody>
          <a:bodyPr/>
          <a:lstStyle/>
          <a:p>
            <a:r>
              <a:rPr lang="en-US" b="1" dirty="0"/>
              <a:t>Kids Today</a:t>
            </a:r>
          </a:p>
        </p:txBody>
      </p:sp>
      <p:sp>
        <p:nvSpPr>
          <p:cNvPr id="3" name="Content Placeholder 2">
            <a:extLst>
              <a:ext uri="{FF2B5EF4-FFF2-40B4-BE49-F238E27FC236}">
                <a16:creationId xmlns:a16="http://schemas.microsoft.com/office/drawing/2014/main" id="{3CA2487D-BDB9-BCDE-F635-07922AC62822}"/>
              </a:ext>
            </a:extLst>
          </p:cNvPr>
          <p:cNvSpPr>
            <a:spLocks noGrp="1"/>
          </p:cNvSpPr>
          <p:nvPr>
            <p:ph idx="1"/>
          </p:nvPr>
        </p:nvSpPr>
        <p:spPr>
          <a:xfrm>
            <a:off x="628650" y="1690689"/>
            <a:ext cx="7886700" cy="4486273"/>
          </a:xfrm>
        </p:spPr>
        <p:txBody>
          <a:bodyPr/>
          <a:lstStyle/>
          <a:p>
            <a:pPr marL="0" indent="0">
              <a:buNone/>
            </a:pPr>
            <a:r>
              <a:rPr lang="en-US" sz="2800" dirty="0"/>
              <a:t>“The children now love luxury; they have bad manners and contempt of authority; they show disrespect for their elders and love chatter in place of exercise. Children are now tyrants, not the servants of their households. They no longer rise when elders enter the room. They contradict their parents, chatter before company, gobble their food at the table and terrorize their teachers.”</a:t>
            </a:r>
          </a:p>
          <a:p>
            <a:pPr marL="0" indent="0">
              <a:buNone/>
            </a:pPr>
            <a:r>
              <a:rPr lang="en-US" sz="2800" dirty="0"/>
              <a:t>                                     </a:t>
            </a:r>
          </a:p>
          <a:p>
            <a:pPr marL="0" indent="0">
              <a:buNone/>
            </a:pPr>
            <a:r>
              <a:rPr lang="en-US" sz="2800" dirty="0"/>
              <a:t>					-- </a:t>
            </a:r>
            <a:r>
              <a:rPr lang="en-US" sz="2800" b="1" dirty="0"/>
              <a:t>Socrates 399 B.C.</a:t>
            </a:r>
          </a:p>
          <a:p>
            <a:endParaRPr lang="en-US" dirty="0"/>
          </a:p>
        </p:txBody>
      </p:sp>
    </p:spTree>
    <p:extLst>
      <p:ext uri="{BB962C8B-B14F-4D97-AF65-F5344CB8AC3E}">
        <p14:creationId xmlns:p14="http://schemas.microsoft.com/office/powerpoint/2010/main" val="354400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690689"/>
          </a:xfrm>
        </p:spPr>
        <p:txBody>
          <a:bodyPr/>
          <a:lstStyle/>
          <a:p>
            <a:pPr algn="ctr"/>
            <a:r>
              <a:rPr lang="en-US" b="1" dirty="0"/>
              <a:t>What Is Our Role?</a:t>
            </a:r>
          </a:p>
        </p:txBody>
      </p:sp>
      <p:sp>
        <p:nvSpPr>
          <p:cNvPr id="3" name="Content Placeholder 2"/>
          <p:cNvSpPr>
            <a:spLocks noGrp="1"/>
          </p:cNvSpPr>
          <p:nvPr>
            <p:ph idx="1"/>
          </p:nvPr>
        </p:nvSpPr>
        <p:spPr>
          <a:xfrm>
            <a:off x="152400" y="1524000"/>
            <a:ext cx="8991600" cy="4800600"/>
          </a:xfrm>
        </p:spPr>
        <p:txBody>
          <a:bodyPr>
            <a:normAutofit/>
          </a:bodyPr>
          <a:lstStyle/>
          <a:p>
            <a:r>
              <a:rPr lang="en-US" sz="2800" b="1" dirty="0"/>
              <a:t>Is it Leadership?</a:t>
            </a:r>
          </a:p>
          <a:p>
            <a:pPr marL="0" indent="0">
              <a:buNone/>
            </a:pPr>
            <a:r>
              <a:rPr lang="en-US" sz="2800" dirty="0"/>
              <a:t>	“One who guides and/or directs a group 	providing 	  vision, initiative, stewardship and guardianship.”</a:t>
            </a:r>
          </a:p>
          <a:p>
            <a:pPr marL="0" indent="0">
              <a:buNone/>
            </a:pPr>
            <a:endParaRPr lang="en-US" sz="2800" dirty="0"/>
          </a:p>
          <a:p>
            <a:r>
              <a:rPr lang="en-US" sz="2800" b="1" dirty="0"/>
              <a:t>Is it Management?</a:t>
            </a:r>
          </a:p>
          <a:p>
            <a:pPr marL="0" indent="0">
              <a:buNone/>
            </a:pPr>
            <a:r>
              <a:rPr lang="en-US" sz="2800" dirty="0"/>
              <a:t>	“The act or manner of managing and providing	         	  administrative skills.”</a:t>
            </a:r>
          </a:p>
          <a:p>
            <a:pPr marL="0" indent="0">
              <a:buNone/>
            </a:pPr>
            <a:endParaRPr lang="en-US" sz="2800" dirty="0"/>
          </a:p>
          <a:p>
            <a:r>
              <a:rPr lang="en-US" sz="2800" b="1" dirty="0"/>
              <a:t>CIFSS Blue Book</a:t>
            </a:r>
            <a:r>
              <a:rPr lang="en-US" sz="2800" dirty="0"/>
              <a:t>: </a:t>
            </a:r>
            <a:r>
              <a:rPr lang="en-US" sz="2800" u="sng" dirty="0"/>
              <a:t>Duties of the Princi</a:t>
            </a:r>
            <a:r>
              <a:rPr lang="en-US" sz="2800" dirty="0"/>
              <a:t>p</a:t>
            </a:r>
            <a:r>
              <a:rPr lang="en-US" sz="2800" u="sng" dirty="0"/>
              <a:t>al</a:t>
            </a:r>
            <a:r>
              <a:rPr lang="en-US" sz="2800" dirty="0"/>
              <a:t>: pages 46 - 47</a:t>
            </a:r>
          </a:p>
        </p:txBody>
      </p:sp>
    </p:spTree>
    <p:extLst>
      <p:ext uri="{BB962C8B-B14F-4D97-AF65-F5344CB8AC3E}">
        <p14:creationId xmlns:p14="http://schemas.microsoft.com/office/powerpoint/2010/main" val="382744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278C-101E-C3C8-D88B-A09079F9D3EB}"/>
              </a:ext>
            </a:extLst>
          </p:cNvPr>
          <p:cNvSpPr>
            <a:spLocks noGrp="1"/>
          </p:cNvSpPr>
          <p:nvPr>
            <p:ph type="title"/>
          </p:nvPr>
        </p:nvSpPr>
        <p:spPr/>
        <p:txBody>
          <a:bodyPr/>
          <a:lstStyle/>
          <a:p>
            <a:endParaRPr lang="en-US" dirty="0"/>
          </a:p>
        </p:txBody>
      </p:sp>
      <p:pic>
        <p:nvPicPr>
          <p:cNvPr id="5" name="Content Placeholder 4" descr="A person with glasses and a black background&#10;&#10;Description automatically generated">
            <a:extLst>
              <a:ext uri="{FF2B5EF4-FFF2-40B4-BE49-F238E27FC236}">
                <a16:creationId xmlns:a16="http://schemas.microsoft.com/office/drawing/2014/main" id="{6F5F811D-993A-445B-D4DD-5D2F770F16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
            <a:ext cx="7981950" cy="6553200"/>
          </a:xfrm>
        </p:spPr>
      </p:pic>
    </p:spTree>
    <p:extLst>
      <p:ext uri="{BB962C8B-B14F-4D97-AF65-F5344CB8AC3E}">
        <p14:creationId xmlns:p14="http://schemas.microsoft.com/office/powerpoint/2010/main" val="210063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919289"/>
          </a:xfrm>
        </p:spPr>
        <p:txBody>
          <a:bodyPr/>
          <a:lstStyle/>
          <a:p>
            <a:r>
              <a:rPr lang="en-US" b="1" dirty="0"/>
              <a:t>Buckle Up Buttercup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143000"/>
            <a:ext cx="6248400" cy="5486400"/>
          </a:xfrm>
        </p:spPr>
      </p:pic>
    </p:spTree>
    <p:extLst>
      <p:ext uri="{BB962C8B-B14F-4D97-AF65-F5344CB8AC3E}">
        <p14:creationId xmlns:p14="http://schemas.microsoft.com/office/powerpoint/2010/main" val="3716970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855</TotalTime>
  <Words>674</Words>
  <Application>Microsoft Office PowerPoint</Application>
  <PresentationFormat>On-screen Show (4:3)</PresentationFormat>
  <Paragraphs>107</Paragraphs>
  <Slides>37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Aptos</vt:lpstr>
      <vt:lpstr>Aptos Display</vt:lpstr>
      <vt:lpstr>Arial</vt:lpstr>
      <vt:lpstr>Office Theme</vt:lpstr>
      <vt:lpstr>Athletic Administration: Leadership or Management?</vt:lpstr>
      <vt:lpstr>What Is My Role Today?</vt:lpstr>
      <vt:lpstr>California Interscholastic Federation</vt:lpstr>
      <vt:lpstr>Welcome to Our Classroom</vt:lpstr>
      <vt:lpstr>Education Based Athletics Lesson Plan</vt:lpstr>
      <vt:lpstr>Kids Today</vt:lpstr>
      <vt:lpstr>What Is Our Role?</vt:lpstr>
      <vt:lpstr>PowerPoint Presentation</vt:lpstr>
      <vt:lpstr>Buckle Up Buttercup </vt:lpstr>
      <vt:lpstr>11/11/11 . . . 5/26/17 . . . 9/17/19 </vt:lpstr>
      <vt:lpstr>How Important is Our Position? </vt:lpstr>
      <vt:lpstr>Advisory Council on Call . . . “I got 'a guy”</vt:lpstr>
      <vt:lpstr>The Length of a Conversation Has Nothing to do With Intelligence </vt:lpstr>
      <vt:lpstr>Be Quick to Listen &amp; Slow to Speak</vt:lpstr>
      <vt:lpstr>We All Know Them . . . Deal With It</vt:lpstr>
      <vt:lpstr>Empower Our People</vt:lpstr>
      <vt:lpstr>If You Are The Smartest Person In The Room . . . Find Another Room</vt:lpstr>
      <vt:lpstr>If Your Horse Is Dead . . . Dismount</vt:lpstr>
      <vt:lpstr>PowerPoint Presentation</vt:lpstr>
      <vt:lpstr>Find a Way to Say “Yes” . . . Gray is a Color Too</vt:lpstr>
      <vt:lpstr>Never Miss an Opportunity to Shut Up</vt:lpstr>
      <vt:lpstr>Take Care of Our People</vt:lpstr>
      <vt:lpstr>Servant Leadership</vt:lpstr>
      <vt:lpstr>Be a Plant Whisperer</vt:lpstr>
      <vt:lpstr>Be The Model</vt:lpstr>
      <vt:lpstr>Go Slow . . . As Fast As We Can</vt:lpstr>
      <vt:lpstr>What Is Our Body Count?</vt:lpstr>
      <vt:lpstr>Old School Leadership Lessons </vt:lpstr>
      <vt:lpstr>PowerPoint Presentation</vt:lpstr>
      <vt:lpstr>Learn to Supervise Guided Failure</vt:lpstr>
      <vt:lpstr>Learn to be Uncomfortable</vt:lpstr>
      <vt:lpstr>PowerPoint Presentation</vt:lpstr>
      <vt:lpstr>Organizational Non-Negotiables</vt:lpstr>
      <vt:lpstr>Absolute Fact of Life</vt:lpstr>
      <vt:lpstr>PowerPoint Presentation</vt:lpstr>
      <vt:lpstr>Here is Your Chance</vt:lpstr>
      <vt:lpstr>Thank You &amp; 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Goldberg</dc:creator>
  <cp:lastModifiedBy>James Perry</cp:lastModifiedBy>
  <cp:revision>181</cp:revision>
  <dcterms:created xsi:type="dcterms:W3CDTF">2015-05-07T17:22:22Z</dcterms:created>
  <dcterms:modified xsi:type="dcterms:W3CDTF">2025-10-06T11:58:03Z</dcterms:modified>
</cp:coreProperties>
</file>