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y="5143500" cx="9144000"/>
  <p:notesSz cx="6858000" cy="9144000"/>
  <p:embeddedFontLst>
    <p:embeddedFont>
      <p:font typeface="Roboto Slab"/>
      <p:regular r:id="rId34"/>
      <p:bold r:id="rId35"/>
    </p:embeddedFont>
    <p:embeddedFont>
      <p:font typeface="Roboto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RobotoSlab-bold.fntdata"/><Relationship Id="rId12" Type="http://schemas.openxmlformats.org/officeDocument/2006/relationships/slide" Target="slides/slide7.xml"/><Relationship Id="rId34" Type="http://schemas.openxmlformats.org/officeDocument/2006/relationships/font" Target="fonts/RobotoSlab-regular.fntdata"/><Relationship Id="rId15" Type="http://schemas.openxmlformats.org/officeDocument/2006/relationships/slide" Target="slides/slide10.xml"/><Relationship Id="rId37" Type="http://schemas.openxmlformats.org/officeDocument/2006/relationships/font" Target="fonts/Roboto-bold.fntdata"/><Relationship Id="rId14" Type="http://schemas.openxmlformats.org/officeDocument/2006/relationships/slide" Target="slides/slide9.xml"/><Relationship Id="rId36" Type="http://schemas.openxmlformats.org/officeDocument/2006/relationships/font" Target="fonts/Roboto-regular.fntdata"/><Relationship Id="rId17" Type="http://schemas.openxmlformats.org/officeDocument/2006/relationships/slide" Target="slides/slide12.xml"/><Relationship Id="rId39" Type="http://schemas.openxmlformats.org/officeDocument/2006/relationships/font" Target="fonts/Roboto-boldItalic.fntdata"/><Relationship Id="rId16" Type="http://schemas.openxmlformats.org/officeDocument/2006/relationships/slide" Target="slides/slide11.xml"/><Relationship Id="rId38" Type="http://schemas.openxmlformats.org/officeDocument/2006/relationships/font" Target="fonts/Roboto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87ec0f0722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87ec0f0722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87ec0f0722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87ec0f0722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4520044644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4520044644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4520044644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4520044644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4520044644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4520044644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4520044644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4520044644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8a1251472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8a1251472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43da7b5741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43da7b5741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43da7b5741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43da7b5741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43da7b5741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43da7b5741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43da7b574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43da7b574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43da7b5741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43da7b5741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43da7b5741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43da7b5741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4c6a74bb4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4c6a74bb4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43da7b5741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43da7b5741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43da7b5741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43da7b5741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43da7b5741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43da7b5741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886a4ce85f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886a4ce85f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87ec0f0722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87ec0f0722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43da7b5741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43da7b5741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4520044644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4520044644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4520044644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4520044644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43da7b574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43da7b574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Prevention, Clinical Evaluation and Diagnosis, Immediate Care, Treatment, Rehabilitation and Reconditioning, Organization and Administration, Professional Responsibility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Ed Code = written and posted under NFHS guidelines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4520044644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4520044644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4520044644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4520044644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43da7b5741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43da7b5741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87ec0f0722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87ec0f0722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24800" y="672606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6537563" y="33429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cxnSp>
        <p:nvCxnSpPr>
          <p:cNvPr id="12" name="Google Shape;12;p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1"/>
          <p:cNvSpPr txBox="1"/>
          <p:nvPr>
            <p:ph hasCustomPrompt="1"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/>
          <p:nvPr>
            <p:ph idx="1" type="body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" name="Google Shape;18;p3"/>
          <p:cNvSpPr txBox="1"/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4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" name="Google Shape;22;p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5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" name="Google Shape;27;p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7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" name="Google Shape;36;p7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7" name="Google Shape;37;p7"/>
          <p:cNvSpPr txBox="1"/>
          <p:nvPr>
            <p:ph idx="1" type="body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" name="Google Shape;3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1" name="Google Shape;41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4" name="Google Shape;44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" name="Google Shape;45;p9"/>
          <p:cNvSpPr txBox="1"/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6" name="Google Shape;46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/>
        </p:txBody>
      </p:sp>
      <p:sp>
        <p:nvSpPr>
          <p:cNvPr id="51" name="Google Shape;51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rina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Relationship Id="rId4" Type="http://schemas.openxmlformats.org/officeDocument/2006/relationships/image" Target="../media/image15.png"/><Relationship Id="rId5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.png"/><Relationship Id="rId4" Type="http://schemas.openxmlformats.org/officeDocument/2006/relationships/image" Target="../media/image2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ksi.uconn.edu/prevention/emergency-action-plans/#" TargetMode="External"/><Relationship Id="rId4" Type="http://schemas.openxmlformats.org/officeDocument/2006/relationships/hyperlink" Target="https://www.cdc.gov/niosh/docs/2004-101/emrgact/files/emrgact.pdf" TargetMode="External"/><Relationship Id="rId5" Type="http://schemas.openxmlformats.org/officeDocument/2006/relationships/hyperlink" Target="https://www.nata.org/sites/default/files/mental_health_eap_guidelines.pdf" TargetMode="External"/><Relationship Id="rId6" Type="http://schemas.openxmlformats.org/officeDocument/2006/relationships/hyperlink" Target="https://cifss.org/blue-book/" TargetMode="External"/><Relationship Id="rId7" Type="http://schemas.openxmlformats.org/officeDocument/2006/relationships/hyperlink" Target="https://cifstate.org/sports-medicine/emergency_action_plan/index" TargetMode="External"/><Relationship Id="rId8" Type="http://schemas.openxmlformats.org/officeDocument/2006/relationships/image" Target="../media/image2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hyperlink" Target="mailto:matt.quijano@lmusd.org" TargetMode="External"/><Relationship Id="rId4" Type="http://schemas.openxmlformats.org/officeDocument/2006/relationships/image" Target="../media/image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nfhs.org/articles/emergency-action-plans-practice-makes-perfect/" TargetMode="External"/><Relationship Id="rId4" Type="http://schemas.openxmlformats.org/officeDocument/2006/relationships/hyperlink" Target="https://www.nata.org/sites/default/files/emergencyplanninginathletics.pdf" TargetMode="External"/><Relationship Id="rId10" Type="http://schemas.openxmlformats.org/officeDocument/2006/relationships/hyperlink" Target="https://ksi.uconn.edu/emergency-conditions/traumatic-brain-injury/#:~:text=It%20is%20estimated%20that%20approximately,school%20sport%2Drelated%20trauma%20reported." TargetMode="External"/><Relationship Id="rId9" Type="http://schemas.openxmlformats.org/officeDocument/2006/relationships/hyperlink" Target="https://ephtracking.cdc.gov/Applications/heatTracker/" TargetMode="External"/><Relationship Id="rId5" Type="http://schemas.openxmlformats.org/officeDocument/2006/relationships/hyperlink" Target="https://www.nata.org/sites/default/files/mental_health_eap_guidelines.pdf" TargetMode="External"/><Relationship Id="rId6" Type="http://schemas.openxmlformats.org/officeDocument/2006/relationships/hyperlink" Target="https://www.nami.org/mhstats" TargetMode="External"/><Relationship Id="rId7" Type="http://schemas.openxmlformats.org/officeDocument/2006/relationships/hyperlink" Target="https://www.cdc.gov/vitalsigns/childhood-asthma/index.html" TargetMode="External"/><Relationship Id="rId8" Type="http://schemas.openxmlformats.org/officeDocument/2006/relationships/hyperlink" Target="https://www.ncbi.nlm.nih.gov/pmc/articles/PMC4969030/#:~:text=Sudden%20cardiac%20death%20is%20the,based%20upon%20the%20athlete%20population.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Emergency Action Plan: Be Prepared</a:t>
            </a:r>
            <a:endParaRPr/>
          </a:p>
        </p:txBody>
      </p:sp>
      <p:sp>
        <p:nvSpPr>
          <p:cNvPr id="64" name="Google Shape;64;p13"/>
          <p:cNvSpPr txBox="1"/>
          <p:nvPr>
            <p:ph idx="1" type="subTitle"/>
          </p:nvPr>
        </p:nvSpPr>
        <p:spPr>
          <a:xfrm>
            <a:off x="1680300" y="3049450"/>
            <a:ext cx="5783400" cy="115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Matt Quijano MA, ATC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Athletic Trainer Arroyo Grande HS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CATA Region 4 Director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/>
          <p:nvPr>
            <p:ph type="title"/>
          </p:nvPr>
        </p:nvSpPr>
        <p:spPr>
          <a:xfrm>
            <a:off x="387900" y="8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CIF By-Law</a:t>
            </a:r>
            <a:endParaRPr sz="3600"/>
          </a:p>
        </p:txBody>
      </p:sp>
      <p:sp>
        <p:nvSpPr>
          <p:cNvPr id="127" name="Google Shape;127;p22"/>
          <p:cNvSpPr txBox="1"/>
          <p:nvPr>
            <p:ph idx="1" type="body"/>
          </p:nvPr>
        </p:nvSpPr>
        <p:spPr>
          <a:xfrm>
            <a:off x="387900" y="727825"/>
            <a:ext cx="85941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2200"/>
              <a:t>503 - Administrative Oversight</a:t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lang="en" sz="2200"/>
              <a:t>	L. Emergency Action Plans and AED Protocol</a:t>
            </a:r>
            <a:endParaRPr sz="2200"/>
          </a:p>
          <a:p>
            <a:pPr indent="0" lvl="0" marL="74295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lang="en" sz="2200"/>
              <a:t>2. Should include:</a:t>
            </a:r>
            <a:endParaRPr sz="2200"/>
          </a:p>
          <a:p>
            <a:pPr indent="0" lvl="0" marL="120015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lang="en" sz="2200"/>
              <a:t>a. list all on-site emergency equipment that may be needed in an emergency situation</a:t>
            </a:r>
            <a:endParaRPr sz="2200"/>
          </a:p>
          <a:p>
            <a:pPr indent="0" lvl="0" marL="120015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lang="en" sz="2200"/>
              <a:t>b. identify personnel and their responsibilities to carry out the plan of action</a:t>
            </a:r>
            <a:endParaRPr sz="2200"/>
          </a:p>
          <a:p>
            <a:pPr indent="0" lvl="0" marL="120015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lang="en" sz="2200"/>
              <a:t>c. include appropriate contact information for EMS</a:t>
            </a:r>
            <a:endParaRPr sz="2200"/>
          </a:p>
          <a:p>
            <a:pPr indent="0" lvl="0" marL="120015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lang="en" sz="2200"/>
              <a:t>d. specify documentation actions that need to be taken post emergency</a:t>
            </a:r>
            <a:endParaRPr sz="2200"/>
          </a:p>
          <a:p>
            <a:pPr indent="0" lvl="0" marL="74295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852"/>
              <a:buNone/>
            </a:pPr>
            <a:r>
              <a:t/>
            </a:r>
            <a:endParaRPr sz="2200"/>
          </a:p>
        </p:txBody>
      </p:sp>
      <p:pic>
        <p:nvPicPr>
          <p:cNvPr id="128" name="Google Shape;12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9450" y="153225"/>
            <a:ext cx="1506200" cy="152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/>
          <p:nvPr>
            <p:ph type="title"/>
          </p:nvPr>
        </p:nvSpPr>
        <p:spPr>
          <a:xfrm>
            <a:off x="387900" y="1532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CIF By-Law</a:t>
            </a:r>
            <a:endParaRPr sz="3600"/>
          </a:p>
        </p:txBody>
      </p:sp>
      <p:sp>
        <p:nvSpPr>
          <p:cNvPr id="134" name="Google Shape;134;p23"/>
          <p:cNvSpPr txBox="1"/>
          <p:nvPr>
            <p:ph idx="1" type="body"/>
          </p:nvPr>
        </p:nvSpPr>
        <p:spPr>
          <a:xfrm>
            <a:off x="87525" y="804025"/>
            <a:ext cx="90564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2400"/>
              <a:t>503 - Administrative Oversight</a:t>
            </a:r>
            <a:endParaRPr sz="2400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lang="en" sz="2400"/>
              <a:t>	L. </a:t>
            </a:r>
            <a:r>
              <a:rPr lang="en" sz="2200"/>
              <a:t>Emergency Action Plans and AED Protocol</a:t>
            </a:r>
            <a:endParaRPr sz="2200"/>
          </a:p>
          <a:p>
            <a:pPr indent="0" lvl="0" marL="74295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lang="en" sz="2200"/>
              <a:t>3. </a:t>
            </a:r>
            <a:r>
              <a:rPr lang="en" sz="2200"/>
              <a:t>The school shall have at least one automated external defibrillator (AED) for the purpose of rendering emergency care or treatment. Ideally an AED should be located within </a:t>
            </a:r>
            <a:r>
              <a:rPr b="1" lang="en" sz="2200"/>
              <a:t>90 seconds</a:t>
            </a:r>
            <a:r>
              <a:rPr lang="en" sz="2200"/>
              <a:t> of each athletic venue. The school shall ensure that the AED(s) are available to certified athletic trainers, healthcare professionals, coaches and authorized personnel at these activities or events.</a:t>
            </a:r>
            <a:endParaRPr sz="2200"/>
          </a:p>
          <a:p>
            <a:pPr indent="0" lvl="0" marL="74295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t/>
            </a:r>
            <a:endParaRPr sz="1595"/>
          </a:p>
          <a:p>
            <a:pPr indent="0" lvl="0" marL="74295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852"/>
              <a:buNone/>
            </a:pPr>
            <a:r>
              <a:t/>
            </a:r>
            <a:endParaRPr sz="1595"/>
          </a:p>
        </p:txBody>
      </p:sp>
      <p:pic>
        <p:nvPicPr>
          <p:cNvPr id="135" name="Google Shape;13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9450" y="305625"/>
            <a:ext cx="1506200" cy="152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Fine…. What Should be Included?</a:t>
            </a:r>
            <a:endParaRPr sz="3600"/>
          </a:p>
        </p:txBody>
      </p:sp>
      <p:sp>
        <p:nvSpPr>
          <p:cNvPr id="141" name="Google Shape;141;p24"/>
          <p:cNvSpPr txBox="1"/>
          <p:nvPr>
            <p:ph idx="1" type="body"/>
          </p:nvPr>
        </p:nvSpPr>
        <p:spPr>
          <a:xfrm>
            <a:off x="387900" y="1285375"/>
            <a:ext cx="8368200" cy="385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3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350"/>
              <a:t>Delineation</a:t>
            </a:r>
            <a:r>
              <a:rPr lang="en" sz="7350"/>
              <a:t> of roles</a:t>
            </a:r>
            <a:endParaRPr sz="735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7350"/>
              <a:t>Emergency vehicle access</a:t>
            </a:r>
            <a:endParaRPr sz="735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7350"/>
              <a:t>Condition specific plans</a:t>
            </a:r>
            <a:endParaRPr sz="735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7350"/>
              <a:t>Communication flow</a:t>
            </a:r>
            <a:endParaRPr sz="735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7350"/>
              <a:t>Equipment</a:t>
            </a:r>
            <a:endParaRPr sz="735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7350"/>
              <a:t>Contact Information</a:t>
            </a:r>
            <a:endParaRPr sz="735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7350"/>
              <a:t>Debrief/Documentation plan</a:t>
            </a:r>
            <a:endParaRPr sz="735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2" name="Google Shape;14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9555" y="1097330"/>
            <a:ext cx="2948850" cy="294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Role </a:t>
            </a:r>
            <a:r>
              <a:rPr lang="en" sz="3600"/>
              <a:t>Delineation</a:t>
            </a:r>
            <a:r>
              <a:rPr lang="en"/>
              <a:t>	</a:t>
            </a:r>
            <a:endParaRPr/>
          </a:p>
        </p:txBody>
      </p:sp>
      <p:sp>
        <p:nvSpPr>
          <p:cNvPr id="148" name="Google Shape;148;p25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Who is in charge and when?</a:t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/>
              <a:t>	Scene management</a:t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/>
              <a:t>	Injured athlete </a:t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/>
              <a:t>	Other teammates</a:t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/>
              <a:t>	Parent contact</a:t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	</a:t>
            </a:r>
            <a:endParaRPr/>
          </a:p>
        </p:txBody>
      </p:sp>
      <p:pic>
        <p:nvPicPr>
          <p:cNvPr id="149" name="Google Shape;14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5875" y="1144125"/>
            <a:ext cx="3381499" cy="338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Emergency Vehicle Access</a:t>
            </a:r>
            <a:endParaRPr sz="3600"/>
          </a:p>
        </p:txBody>
      </p:sp>
      <p:sp>
        <p:nvSpPr>
          <p:cNvPr id="155" name="Google Shape;155;p26"/>
          <p:cNvSpPr txBox="1"/>
          <p:nvPr>
            <p:ph idx="1" type="body"/>
          </p:nvPr>
        </p:nvSpPr>
        <p:spPr>
          <a:xfrm>
            <a:off x="387900" y="11850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Are there locked gates preventing access to your facilities?</a:t>
            </a:r>
            <a:endParaRPr sz="2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/>
              <a:t>	Who has the needed keys?</a:t>
            </a:r>
            <a:endParaRPr sz="2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/>
              <a:t>Are there construction zones creating temporary and/or permanent access issues?</a:t>
            </a:r>
            <a:endParaRPr sz="2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/>
              <a:t>	Can emergency vehicles get through temporary and/or new gates?</a:t>
            </a:r>
            <a:endParaRPr sz="20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/>
              <a:t>Identify alternative access points as a back-up plan</a:t>
            </a:r>
            <a:endParaRPr sz="2000"/>
          </a:p>
        </p:txBody>
      </p:sp>
      <p:pic>
        <p:nvPicPr>
          <p:cNvPr id="156" name="Google Shape;15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1990" y="3691075"/>
            <a:ext cx="2518236" cy="124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/>
          <p:nvPr>
            <p:ph type="title"/>
          </p:nvPr>
        </p:nvSpPr>
        <p:spPr>
          <a:xfrm>
            <a:off x="387900" y="1532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Condition Specific Plans</a:t>
            </a:r>
            <a:endParaRPr sz="3600"/>
          </a:p>
        </p:txBody>
      </p:sp>
      <p:sp>
        <p:nvSpPr>
          <p:cNvPr id="162" name="Google Shape;162;p27"/>
          <p:cNvSpPr txBox="1"/>
          <p:nvPr>
            <p:ph idx="1" type="body"/>
          </p:nvPr>
        </p:nvSpPr>
        <p:spPr>
          <a:xfrm>
            <a:off x="387900" y="8802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Catastrophic Brain Injuries</a:t>
            </a:r>
            <a:endParaRPr sz="2000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/>
              <a:t>Asthma</a:t>
            </a:r>
            <a:endParaRPr sz="2000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/>
              <a:t>Diabetes</a:t>
            </a:r>
            <a:endParaRPr sz="2000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/>
              <a:t>Environmental (heat, hyponatremia)</a:t>
            </a:r>
            <a:endParaRPr sz="2000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/>
              <a:t>Exertional Sickling</a:t>
            </a:r>
            <a:endParaRPr sz="2000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/>
              <a:t>Lightning Safety</a:t>
            </a:r>
            <a:endParaRPr sz="2000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/>
              <a:t>Sudden Cardiac Arrest</a:t>
            </a:r>
            <a:endParaRPr sz="2000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/>
              <a:t>Mental Health</a:t>
            </a:r>
            <a:endParaRPr sz="2000"/>
          </a:p>
        </p:txBody>
      </p:sp>
      <p:sp>
        <p:nvSpPr>
          <p:cNvPr id="163" name="Google Shape;163;p27"/>
          <p:cNvSpPr txBox="1"/>
          <p:nvPr>
            <p:ph idx="2" type="body"/>
          </p:nvPr>
        </p:nvSpPr>
        <p:spPr>
          <a:xfrm>
            <a:off x="4756200" y="1108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General Plan</a:t>
            </a:r>
            <a:endParaRPr sz="2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/>
              <a:t>Action steps</a:t>
            </a:r>
            <a:endParaRPr sz="20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/>
              <a:t>Who will be providing care</a:t>
            </a:r>
            <a:endParaRPr sz="2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Mental Health</a:t>
            </a:r>
            <a:endParaRPr sz="3600"/>
          </a:p>
        </p:txBody>
      </p:sp>
      <p:sp>
        <p:nvSpPr>
          <p:cNvPr id="169" name="Google Shape;169;p28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Call 9-1-1  vs 9-8-8</a:t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/>
              <a:t>School Counselors</a:t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/>
              <a:t>School </a:t>
            </a:r>
            <a:r>
              <a:rPr lang="en" sz="2400"/>
              <a:t>Psychologist</a:t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170" name="Google Shape;17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757000"/>
            <a:ext cx="4451400" cy="3629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Communication Flow</a:t>
            </a:r>
            <a:endParaRPr sz="3600"/>
          </a:p>
        </p:txBody>
      </p:sp>
      <p:sp>
        <p:nvSpPr>
          <p:cNvPr id="176" name="Google Shape;176;p29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Who is going to communicate with who?</a:t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/>
              <a:t>	Parent</a:t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/>
              <a:t>	EMS</a:t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/>
              <a:t>	Athlete</a:t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400"/>
              <a:t>	Administration</a:t>
            </a:r>
            <a:endParaRPr sz="2400"/>
          </a:p>
        </p:txBody>
      </p:sp>
      <p:pic>
        <p:nvPicPr>
          <p:cNvPr id="177" name="Google Shape;177;p29"/>
          <p:cNvPicPr preferRelativeResize="0"/>
          <p:nvPr/>
        </p:nvPicPr>
        <p:blipFill rotWithShape="1">
          <a:blip r:embed="rId3">
            <a:alphaModFix/>
          </a:blip>
          <a:srcRect b="4520" l="8885" r="24054" t="4529"/>
          <a:stretch/>
        </p:blipFill>
        <p:spPr>
          <a:xfrm>
            <a:off x="6497000" y="122100"/>
            <a:ext cx="2385851" cy="323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9"/>
          <p:cNvPicPr preferRelativeResize="0"/>
          <p:nvPr/>
        </p:nvPicPr>
        <p:blipFill rotWithShape="1">
          <a:blip r:embed="rId4">
            <a:alphaModFix/>
          </a:blip>
          <a:srcRect b="4302" l="26245" r="24224" t="32792"/>
          <a:stretch/>
        </p:blipFill>
        <p:spPr>
          <a:xfrm>
            <a:off x="4223003" y="2571750"/>
            <a:ext cx="2586870" cy="2457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0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Emergency Equipment</a:t>
            </a:r>
            <a:endParaRPr sz="3600"/>
          </a:p>
        </p:txBody>
      </p:sp>
      <p:sp>
        <p:nvSpPr>
          <p:cNvPr id="184" name="Google Shape;184;p30"/>
          <p:cNvSpPr txBox="1"/>
          <p:nvPr>
            <p:ph idx="1" type="body"/>
          </p:nvPr>
        </p:nvSpPr>
        <p:spPr>
          <a:xfrm>
            <a:off x="159300" y="10326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Where is equipment stored?</a:t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/>
              <a:t>Who is responsible for calibration(s)?</a:t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/>
              <a:t>What equipment is available?</a:t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/>
              <a:t>Ca Health and Safety Code </a:t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400"/>
              <a:t>116045</a:t>
            </a:r>
            <a:endParaRPr sz="2400"/>
          </a:p>
        </p:txBody>
      </p:sp>
      <p:pic>
        <p:nvPicPr>
          <p:cNvPr id="185" name="Google Shape;185;p30"/>
          <p:cNvPicPr preferRelativeResize="0"/>
          <p:nvPr/>
        </p:nvPicPr>
        <p:blipFill rotWithShape="1">
          <a:blip r:embed="rId3">
            <a:alphaModFix/>
          </a:blip>
          <a:srcRect b="5493" l="8733" r="10104" t="3704"/>
          <a:stretch/>
        </p:blipFill>
        <p:spPr>
          <a:xfrm>
            <a:off x="4214824" y="2790125"/>
            <a:ext cx="1745225" cy="195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0"/>
          <p:cNvPicPr preferRelativeResize="0"/>
          <p:nvPr/>
        </p:nvPicPr>
        <p:blipFill rotWithShape="1">
          <a:blip r:embed="rId4">
            <a:alphaModFix/>
          </a:blip>
          <a:srcRect b="12310" l="0" r="0" t="12760"/>
          <a:stretch/>
        </p:blipFill>
        <p:spPr>
          <a:xfrm>
            <a:off x="5960050" y="83950"/>
            <a:ext cx="3105924" cy="232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2950" y="2701513"/>
            <a:ext cx="2343150" cy="195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Contact Information</a:t>
            </a:r>
            <a:endParaRPr sz="3600"/>
          </a:p>
        </p:txBody>
      </p:sp>
      <p:sp>
        <p:nvSpPr>
          <p:cNvPr id="193" name="Google Shape;193;p3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Athletic Trainer</a:t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/>
              <a:t>Athletic Director</a:t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/>
              <a:t>Principal</a:t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/>
              <a:t>Team Physician(s)</a:t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400"/>
              <a:t>Area hospital(s)</a:t>
            </a:r>
            <a:endParaRPr sz="2400"/>
          </a:p>
        </p:txBody>
      </p:sp>
      <p:pic>
        <p:nvPicPr>
          <p:cNvPr id="194" name="Google Shape;19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6149" y="1182850"/>
            <a:ext cx="4693775" cy="342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Housekeeping</a:t>
            </a:r>
            <a:endParaRPr sz="3600"/>
          </a:p>
        </p:txBody>
      </p:sp>
      <p:sp>
        <p:nvSpPr>
          <p:cNvPr id="70" name="Google Shape;70;p14"/>
          <p:cNvSpPr txBox="1"/>
          <p:nvPr>
            <p:ph idx="1" type="body"/>
          </p:nvPr>
        </p:nvSpPr>
        <p:spPr>
          <a:xfrm>
            <a:off x="387900" y="1489825"/>
            <a:ext cx="8368200" cy="34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CEU survey</a:t>
            </a:r>
            <a:r>
              <a:rPr lang="en" sz="2800"/>
              <a:t> </a:t>
            </a:r>
            <a:endParaRPr sz="28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00"/>
              <a:t>Please mute your phones </a:t>
            </a:r>
            <a:endParaRPr sz="28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00"/>
              <a:t>DISCLOSURES:</a:t>
            </a:r>
            <a:endParaRPr sz="28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00"/>
              <a:t>No Disclosures</a:t>
            </a:r>
            <a:endParaRPr sz="28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9100" y="3800475"/>
            <a:ext cx="3368700" cy="133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Documentation</a:t>
            </a:r>
            <a:endParaRPr sz="3600"/>
          </a:p>
        </p:txBody>
      </p:sp>
      <p:sp>
        <p:nvSpPr>
          <p:cNvPr id="200" name="Google Shape;200;p32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Who will complete needed documentation?</a:t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/>
              <a:t>	Evaluation forms</a:t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/>
              <a:t>	District reports</a:t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/>
              <a:t>	Timeline of care</a:t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400"/>
              <a:t>Where will documentation be stored?</a:t>
            </a:r>
            <a:endParaRPr sz="2400"/>
          </a:p>
        </p:txBody>
      </p:sp>
      <p:pic>
        <p:nvPicPr>
          <p:cNvPr id="201" name="Google Shape;20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3824" y="2007199"/>
            <a:ext cx="3403850" cy="188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Who should make the EAP?</a:t>
            </a:r>
            <a:endParaRPr sz="3600"/>
          </a:p>
        </p:txBody>
      </p:sp>
      <p:sp>
        <p:nvSpPr>
          <p:cNvPr id="207" name="Google Shape;207;p33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Stakeholders</a:t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/>
              <a:t>	All medical providers</a:t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/>
              <a:t>	Administration</a:t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/>
              <a:t>	Safety Officer</a:t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	</a:t>
            </a:r>
            <a:endParaRPr/>
          </a:p>
        </p:txBody>
      </p:sp>
      <p:pic>
        <p:nvPicPr>
          <p:cNvPr id="208" name="Google Shape;208;p33"/>
          <p:cNvPicPr preferRelativeResize="0"/>
          <p:nvPr/>
        </p:nvPicPr>
        <p:blipFill rotWithShape="1">
          <a:blip r:embed="rId3">
            <a:alphaModFix/>
          </a:blip>
          <a:srcRect b="1040" l="10932" r="12509" t="15723"/>
          <a:stretch/>
        </p:blipFill>
        <p:spPr>
          <a:xfrm>
            <a:off x="3950550" y="1158375"/>
            <a:ext cx="4588874" cy="374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Special Considerations</a:t>
            </a:r>
            <a:endParaRPr sz="3600"/>
          </a:p>
        </p:txBody>
      </p:sp>
      <p:sp>
        <p:nvSpPr>
          <p:cNvPr id="214" name="Google Shape;214;p3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Pool</a:t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/>
              <a:t>Visiting Teams</a:t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/>
              <a:t>Spectators </a:t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400"/>
              <a:t>EMS Protocols</a:t>
            </a:r>
            <a:endParaRPr sz="2400"/>
          </a:p>
        </p:txBody>
      </p:sp>
      <p:pic>
        <p:nvPicPr>
          <p:cNvPr id="215" name="Google Shape;21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2856" y="915525"/>
            <a:ext cx="3488050" cy="196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2225" y="2895600"/>
            <a:ext cx="3885776" cy="2185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Now What?</a:t>
            </a:r>
            <a:endParaRPr sz="3600"/>
          </a:p>
        </p:txBody>
      </p:sp>
      <p:sp>
        <p:nvSpPr>
          <p:cNvPr id="222" name="Google Shape;222;p35"/>
          <p:cNvSpPr txBox="1"/>
          <p:nvPr>
            <p:ph idx="1" type="body"/>
          </p:nvPr>
        </p:nvSpPr>
        <p:spPr>
          <a:xfrm>
            <a:off x="387900" y="727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200"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7200"/>
              <a:t>PRACTICE!!!</a:t>
            </a:r>
            <a:endParaRPr sz="72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Practicing your EAP</a:t>
            </a:r>
            <a:endParaRPr sz="3600"/>
          </a:p>
        </p:txBody>
      </p:sp>
      <p:sp>
        <p:nvSpPr>
          <p:cNvPr id="228" name="Google Shape;228;p36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Legal Step #2</a:t>
            </a:r>
            <a:endParaRPr sz="2400"/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/>
              <a:t>Invite stakeholders</a:t>
            </a:r>
            <a:endParaRPr sz="2400"/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/>
              <a:t>Walk through access points</a:t>
            </a:r>
            <a:endParaRPr sz="2400"/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/>
              <a:t>K-I-S-S</a:t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400"/>
              <a:t>Medical Time-out</a:t>
            </a:r>
            <a:endParaRPr sz="2400"/>
          </a:p>
        </p:txBody>
      </p:sp>
      <p:pic>
        <p:nvPicPr>
          <p:cNvPr id="229" name="Google Shape;22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1925" y="458025"/>
            <a:ext cx="3185075" cy="237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6"/>
          <p:cNvPicPr preferRelativeResize="0"/>
          <p:nvPr/>
        </p:nvPicPr>
        <p:blipFill rotWithShape="1">
          <a:blip r:embed="rId4">
            <a:alphaModFix/>
          </a:blip>
          <a:srcRect b="17731" l="0" r="0" t="12761"/>
          <a:stretch/>
        </p:blipFill>
        <p:spPr>
          <a:xfrm>
            <a:off x="5047875" y="2957500"/>
            <a:ext cx="3630400" cy="1893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Resources</a:t>
            </a:r>
            <a:endParaRPr sz="3600"/>
          </a:p>
        </p:txBody>
      </p:sp>
      <p:sp>
        <p:nvSpPr>
          <p:cNvPr id="236" name="Google Shape;236;p37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Emergency Action Plan Templates:</a:t>
            </a:r>
            <a:endParaRPr sz="2400"/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hlinkClick r:id="rId3"/>
              </a:rPr>
              <a:t>Korey Stringer Institute</a:t>
            </a:r>
            <a:endParaRPr sz="2400"/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hlinkClick r:id="rId4"/>
              </a:rPr>
              <a:t>CDC</a:t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/>
              <a:t>	</a:t>
            </a:r>
            <a:r>
              <a:rPr lang="en" sz="2400" u="sng">
                <a:solidFill>
                  <a:schemeClr val="hlink"/>
                </a:solidFill>
                <a:hlinkClick r:id="rId5"/>
              </a:rPr>
              <a:t>Mental Health</a:t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/>
              <a:t>	</a:t>
            </a:r>
            <a:r>
              <a:rPr lang="en" sz="2400" u="sng">
                <a:solidFill>
                  <a:schemeClr val="hlink"/>
                </a:solidFill>
                <a:hlinkClick r:id="rId6"/>
              </a:rPr>
              <a:t>CIF Blue Book</a:t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400"/>
              <a:t>	</a:t>
            </a:r>
            <a:r>
              <a:rPr lang="en" sz="2400" u="sng">
                <a:solidFill>
                  <a:schemeClr val="hlink"/>
                </a:solidFill>
                <a:hlinkClick r:id="rId7"/>
              </a:rPr>
              <a:t>CIF Templates</a:t>
            </a:r>
            <a:endParaRPr sz="2400"/>
          </a:p>
        </p:txBody>
      </p:sp>
      <p:pic>
        <p:nvPicPr>
          <p:cNvPr id="237" name="Google Shape;237;p37"/>
          <p:cNvPicPr preferRelativeResize="0"/>
          <p:nvPr/>
        </p:nvPicPr>
        <p:blipFill rotWithShape="1">
          <a:blip r:embed="rId8">
            <a:alphaModFix/>
          </a:blip>
          <a:srcRect b="5302" l="5186" r="3347" t="5879"/>
          <a:stretch/>
        </p:blipFill>
        <p:spPr>
          <a:xfrm>
            <a:off x="6188975" y="1839150"/>
            <a:ext cx="2373350" cy="230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38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4" name="Google Shape;24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0581" y="0"/>
            <a:ext cx="678283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9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  <p:sp>
        <p:nvSpPr>
          <p:cNvPr id="250" name="Google Shape;250;p39"/>
          <p:cNvSpPr txBox="1"/>
          <p:nvPr>
            <p:ph idx="1" type="subTitle"/>
          </p:nvPr>
        </p:nvSpPr>
        <p:spPr>
          <a:xfrm>
            <a:off x="1680300" y="3049450"/>
            <a:ext cx="5783400" cy="118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Matt Quijano MA, ATC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matt.quijano@lmusd.org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805-903-3616</a:t>
            </a:r>
            <a:endParaRPr/>
          </a:p>
        </p:txBody>
      </p:sp>
      <p:pic>
        <p:nvPicPr>
          <p:cNvPr id="251" name="Google Shape;251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9100" y="66675"/>
            <a:ext cx="3368700" cy="133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0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257" name="Google Shape;257;p40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National Federation of State High School Associations. </a:t>
            </a:r>
            <a:r>
              <a:rPr lang="en" u="sng">
                <a:solidFill>
                  <a:schemeClr val="hlink"/>
                </a:solidFill>
                <a:hlinkClick r:id="rId3"/>
              </a:rPr>
              <a:t>Emergency Action Plans: Practice Makes Perfect.</a:t>
            </a:r>
            <a:r>
              <a:rPr lang="en"/>
              <a:t> 2021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National Athletic Trainers’ Association </a:t>
            </a:r>
            <a:r>
              <a:rPr lang="en" u="sng">
                <a:solidFill>
                  <a:schemeClr val="hlink"/>
                </a:solidFill>
                <a:hlinkClick r:id="rId4"/>
              </a:rPr>
              <a:t>Position Statement:</a:t>
            </a:r>
            <a:r>
              <a:rPr lang="en"/>
              <a:t> Emergency Planning in Athletics. 2002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National Athletic Trainers’ Association Emergency Action Plan Guidelines: </a:t>
            </a:r>
            <a:r>
              <a:rPr lang="en" u="sng">
                <a:solidFill>
                  <a:schemeClr val="hlink"/>
                </a:solidFill>
                <a:hlinkClick r:id="rId5"/>
              </a:rPr>
              <a:t>Mental Health Emergency in Secondary School Athletes.</a:t>
            </a:r>
            <a:r>
              <a:rPr lang="en"/>
              <a:t> 2016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National Alliance on Mental Health. </a:t>
            </a:r>
            <a:r>
              <a:rPr lang="en" u="sng">
                <a:solidFill>
                  <a:schemeClr val="hlink"/>
                </a:solidFill>
                <a:hlinkClick r:id="rId6"/>
              </a:rPr>
              <a:t>Mental Health by the Numbers.</a:t>
            </a:r>
            <a:r>
              <a:rPr lang="en"/>
              <a:t> June 2022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Centers For Disease Control and Prevention. </a:t>
            </a:r>
            <a:r>
              <a:rPr lang="en" u="sng">
                <a:solidFill>
                  <a:schemeClr val="hlink"/>
                </a:solidFill>
                <a:hlinkClick r:id="rId7"/>
              </a:rPr>
              <a:t>Asthma in Children.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 National Library of Medicine.  </a:t>
            </a:r>
            <a:r>
              <a:rPr lang="en" u="sng">
                <a:solidFill>
                  <a:schemeClr val="hlink"/>
                </a:solidFill>
                <a:hlinkClick r:id="rId8"/>
              </a:rPr>
              <a:t>Sudden Cardiac Death in Athletes.</a:t>
            </a:r>
            <a:r>
              <a:rPr lang="en"/>
              <a:t> 2016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Centers For Disease Control and Prevention. </a:t>
            </a:r>
            <a:r>
              <a:rPr lang="en" u="sng">
                <a:solidFill>
                  <a:schemeClr val="hlink"/>
                </a:solidFill>
                <a:hlinkClick r:id="rId9"/>
              </a:rPr>
              <a:t>Heat and Health Tracker</a:t>
            </a:r>
            <a:r>
              <a:rPr lang="en"/>
              <a:t>.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Korey Stringer Institute.  </a:t>
            </a:r>
            <a:r>
              <a:rPr lang="en" u="sng">
                <a:solidFill>
                  <a:schemeClr val="hlink"/>
                </a:solidFill>
                <a:hlinkClick r:id="rId10"/>
              </a:rPr>
              <a:t>Traumatic Brain Injury.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Plan for this Course</a:t>
            </a:r>
            <a:endParaRPr sz="3600"/>
          </a:p>
        </p:txBody>
      </p:sp>
      <p:sp>
        <p:nvSpPr>
          <p:cNvPr id="77" name="Google Shape;77;p15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" sz="2800"/>
              <a:t>Why make an Emergency Action Plan (EAP)?</a:t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" sz="2800"/>
              <a:t>What should be included in your EAP?</a:t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" sz="2800"/>
              <a:t>Now that you have an EAP, what do you do next?</a:t>
            </a:r>
            <a:endParaRPr sz="2800"/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9100" y="3800475"/>
            <a:ext cx="3368700" cy="133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>
            <p:ph type="title"/>
          </p:nvPr>
        </p:nvSpPr>
        <p:spPr>
          <a:xfrm>
            <a:off x="387900" y="6104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What is the purpose of an Emergency Action Plan?</a:t>
            </a:r>
            <a:endParaRPr sz="3600"/>
          </a:p>
        </p:txBody>
      </p:sp>
      <p:sp>
        <p:nvSpPr>
          <p:cNvPr id="84" name="Google Shape;84;p16"/>
          <p:cNvSpPr txBox="1"/>
          <p:nvPr>
            <p:ph idx="1" type="body"/>
          </p:nvPr>
        </p:nvSpPr>
        <p:spPr>
          <a:xfrm>
            <a:off x="387900" y="17184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/>
              <a:t> 	Facilitate and organize employer and employee actions during a </a:t>
            </a:r>
            <a:r>
              <a:rPr lang="en" sz="2400"/>
              <a:t>workplace</a:t>
            </a:r>
            <a:r>
              <a:rPr lang="en" sz="2400"/>
              <a:t> emergency</a:t>
            </a:r>
            <a:endParaRPr sz="2400"/>
          </a:p>
        </p:txBody>
      </p:sp>
      <p:pic>
        <p:nvPicPr>
          <p:cNvPr id="85" name="Google Shape;85;p16"/>
          <p:cNvPicPr preferRelativeResize="0"/>
          <p:nvPr/>
        </p:nvPicPr>
        <p:blipFill rotWithShape="1">
          <a:blip r:embed="rId3">
            <a:alphaModFix/>
          </a:blip>
          <a:srcRect b="9796" l="0" r="0" t="12145"/>
          <a:stretch/>
        </p:blipFill>
        <p:spPr>
          <a:xfrm>
            <a:off x="2747250" y="3195825"/>
            <a:ext cx="3781800" cy="166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Why Have an EAP?</a:t>
            </a:r>
            <a:endParaRPr sz="3600"/>
          </a:p>
        </p:txBody>
      </p:sp>
      <p:sp>
        <p:nvSpPr>
          <p:cNvPr id="91" name="Google Shape;91;p17"/>
          <p:cNvSpPr txBox="1"/>
          <p:nvPr>
            <p:ph idx="1" type="body"/>
          </p:nvPr>
        </p:nvSpPr>
        <p:spPr>
          <a:xfrm>
            <a:off x="387900" y="1301725"/>
            <a:ext cx="8205000" cy="369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50"/>
              <a:t>6 Domains of Athletic Training</a:t>
            </a:r>
            <a:endParaRPr sz="325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250"/>
              <a:t>Consistency</a:t>
            </a:r>
            <a:r>
              <a:rPr lang="en" sz="3250"/>
              <a:t> of care</a:t>
            </a:r>
            <a:endParaRPr sz="325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250"/>
              <a:t>Improvement of care over time</a:t>
            </a:r>
            <a:endParaRPr sz="325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250"/>
              <a:t>Legal Considerations</a:t>
            </a:r>
            <a:endParaRPr sz="3250"/>
          </a:p>
          <a:p>
            <a:pPr indent="45720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900"/>
              <a:t>California Ed Code 35179.4 - “if a school district or charter school elects to offer any interscholastic athletic program, the governing board of the school district or charter school shall ensure that there is a written emergency action plan in place that describes the location and procedures to be followed in the event of sudden cardiac arrest and other medical emergencies.”</a:t>
            </a:r>
            <a:endParaRPr sz="19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>
            <p:ph type="title"/>
          </p:nvPr>
        </p:nvSpPr>
        <p:spPr>
          <a:xfrm>
            <a:off x="480750" y="2145950"/>
            <a:ext cx="8222100" cy="90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Will Never Actually Use This Plan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/>
          <p:nvPr/>
        </p:nvSpPr>
        <p:spPr>
          <a:xfrm rot="918338">
            <a:off x="150910" y="-77983"/>
            <a:ext cx="3051166" cy="2915908"/>
          </a:xfrm>
          <a:prstGeom prst="irregularSeal2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9"/>
          <p:cNvSpPr txBox="1"/>
          <p:nvPr/>
        </p:nvSpPr>
        <p:spPr>
          <a:xfrm rot="-1591129">
            <a:off x="449741" y="830764"/>
            <a:ext cx="2161518" cy="12930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Roboto"/>
                <a:ea typeface="Roboto"/>
                <a:cs typeface="Roboto"/>
                <a:sym typeface="Roboto"/>
              </a:rPr>
              <a:t>13.8 million Emergency Department visits per year</a:t>
            </a:r>
            <a:endParaRPr b="1"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9"/>
          <p:cNvSpPr/>
          <p:nvPr/>
        </p:nvSpPr>
        <p:spPr>
          <a:xfrm rot="1498527">
            <a:off x="5888694" y="-62615"/>
            <a:ext cx="3031305" cy="2920441"/>
          </a:xfrm>
          <a:prstGeom prst="irregularSeal2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9"/>
          <p:cNvSpPr txBox="1"/>
          <p:nvPr/>
        </p:nvSpPr>
        <p:spPr>
          <a:xfrm>
            <a:off x="6201250" y="982100"/>
            <a:ext cx="21432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Roboto"/>
                <a:ea typeface="Roboto"/>
                <a:cs typeface="Roboto"/>
                <a:sym typeface="Roboto"/>
              </a:rPr>
              <a:t>47% of commotio cordis injuries occur in athletics</a:t>
            </a:r>
            <a:endParaRPr b="1"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5" name="Google Shape;105;p19"/>
          <p:cNvSpPr/>
          <p:nvPr/>
        </p:nvSpPr>
        <p:spPr>
          <a:xfrm rot="1547175">
            <a:off x="1350903" y="2158058"/>
            <a:ext cx="3530360" cy="3142652"/>
          </a:xfrm>
          <a:prstGeom prst="irregularSeal2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9"/>
          <p:cNvSpPr txBox="1"/>
          <p:nvPr/>
        </p:nvSpPr>
        <p:spPr>
          <a:xfrm rot="-363860">
            <a:off x="1659117" y="3147676"/>
            <a:ext cx="2683517" cy="10157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Roboto"/>
                <a:ea typeface="Roboto"/>
                <a:cs typeface="Roboto"/>
                <a:sym typeface="Roboto"/>
              </a:rPr>
              <a:t>4126 Emergency Department visits annually. 3.5% are fatal</a:t>
            </a:r>
            <a:endParaRPr b="1"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7" name="Google Shape;107;p19"/>
          <p:cNvSpPr/>
          <p:nvPr/>
        </p:nvSpPr>
        <p:spPr>
          <a:xfrm rot="-9416429">
            <a:off x="4943291" y="2101398"/>
            <a:ext cx="3575532" cy="2824088"/>
          </a:xfrm>
          <a:prstGeom prst="irregularSeal2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9"/>
          <p:cNvSpPr txBox="1"/>
          <p:nvPr/>
        </p:nvSpPr>
        <p:spPr>
          <a:xfrm>
            <a:off x="5851500" y="2878325"/>
            <a:ext cx="19104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Roboto"/>
                <a:ea typeface="Roboto"/>
                <a:cs typeface="Roboto"/>
                <a:sym typeface="Roboto"/>
              </a:rPr>
              <a:t>1.6 to 3.8 million sports related mTBI per year</a:t>
            </a:r>
            <a:endParaRPr b="1" sz="1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/>
          <p:nvPr/>
        </p:nvSpPr>
        <p:spPr>
          <a:xfrm rot="1200012">
            <a:off x="1095575" y="-227884"/>
            <a:ext cx="6942945" cy="5813317"/>
          </a:xfrm>
          <a:prstGeom prst="irregularSeal2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20"/>
          <p:cNvSpPr txBox="1"/>
          <p:nvPr/>
        </p:nvSpPr>
        <p:spPr>
          <a:xfrm>
            <a:off x="1814000" y="2114950"/>
            <a:ext cx="48540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Roboto"/>
                <a:ea typeface="Roboto"/>
                <a:cs typeface="Roboto"/>
                <a:sym typeface="Roboto"/>
              </a:rPr>
              <a:t>1 in 6 adolescents (12-17) experienced a major depressive episode</a:t>
            </a:r>
            <a:endParaRPr b="1" sz="2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Roboto"/>
                <a:ea typeface="Roboto"/>
                <a:cs typeface="Roboto"/>
                <a:sym typeface="Roboto"/>
              </a:rPr>
              <a:t>1 in 3 young adults (18-25) experienced a mental illness</a:t>
            </a:r>
            <a:endParaRPr b="1" sz="2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CIF By-Law</a:t>
            </a:r>
            <a:endParaRPr sz="3600"/>
          </a:p>
        </p:txBody>
      </p:sp>
      <p:sp>
        <p:nvSpPr>
          <p:cNvPr id="120" name="Google Shape;120;p21"/>
          <p:cNvSpPr txBox="1"/>
          <p:nvPr>
            <p:ph idx="1" type="body"/>
          </p:nvPr>
        </p:nvSpPr>
        <p:spPr>
          <a:xfrm>
            <a:off x="120175" y="1108825"/>
            <a:ext cx="9023700" cy="37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These changes are proposed at this time.</a:t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/>
              <a:t>503 - Administrative Oversight</a:t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/>
              <a:t>	L. Emergency Action Plans and AED Protocol</a:t>
            </a:r>
            <a:endParaRPr sz="2400"/>
          </a:p>
          <a:p>
            <a:pPr indent="0" lvl="0" marL="74295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/>
              <a:t>1A. Venue specific, annual practice with pertinent school staff and EMS providers</a:t>
            </a:r>
            <a:endParaRPr sz="2400"/>
          </a:p>
          <a:p>
            <a:pPr indent="0" lvl="0" marL="74295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400"/>
              <a:t>1B. Distributed to athletic department members and healthcare professionals who will provide care at games, practices, or other events</a:t>
            </a:r>
            <a:endParaRPr sz="2400"/>
          </a:p>
        </p:txBody>
      </p:sp>
      <p:pic>
        <p:nvPicPr>
          <p:cNvPr id="121" name="Google Shape;12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8047" y="458025"/>
            <a:ext cx="1596675" cy="161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