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2" r:id="rId10"/>
    <p:sldId id="263" r:id="rId11"/>
    <p:sldId id="264" r:id="rId12"/>
    <p:sldId id="260" r:id="rId13"/>
    <p:sldId id="26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BDC89A0-6114-4B83-8DE0-147CFEB7167F}" type="datetimeFigureOut">
              <a:rPr lang="en-US" smtClean="0"/>
              <a:t>10/11/2023</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BE45D53-18D1-445F-BB88-69329D38551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472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C89A0-6114-4B83-8DE0-147CFEB7167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18791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C89A0-6114-4B83-8DE0-147CFEB7167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365725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C89A0-6114-4B83-8DE0-147CFEB7167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367959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BDC89A0-6114-4B83-8DE0-147CFEB7167F}" type="datetimeFigureOut">
              <a:rPr lang="en-US" smtClean="0"/>
              <a:t>10/11/2023</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BE45D53-18D1-445F-BB88-69329D38551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787771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DC89A0-6114-4B83-8DE0-147CFEB7167F}"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40600457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DC89A0-6114-4B83-8DE0-147CFEB7167F}"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237870503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DC89A0-6114-4B83-8DE0-147CFEB7167F}"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392959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C89A0-6114-4B83-8DE0-147CFEB7167F}"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172497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BDC89A0-6114-4B83-8DE0-147CFEB7167F}" type="datetimeFigureOut">
              <a:rPr lang="en-US" smtClean="0"/>
              <a:t>10/11/2023</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2BE45D53-18D1-445F-BB88-69329D38551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614163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BDC89A0-6114-4B83-8DE0-147CFEB7167F}" type="datetimeFigureOut">
              <a:rPr lang="en-US" smtClean="0"/>
              <a:t>10/11/2023</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2BE45D53-18D1-445F-BB88-69329D38551D}" type="slidenum">
              <a:rPr lang="en-US" smtClean="0"/>
              <a:t>‹#›</a:t>
            </a:fld>
            <a:endParaRPr lang="en-US"/>
          </a:p>
        </p:txBody>
      </p:sp>
    </p:spTree>
    <p:extLst>
      <p:ext uri="{BB962C8B-B14F-4D97-AF65-F5344CB8AC3E}">
        <p14:creationId xmlns:p14="http://schemas.microsoft.com/office/powerpoint/2010/main" val="3821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BDC89A0-6114-4B83-8DE0-147CFEB7167F}" type="datetimeFigureOut">
              <a:rPr lang="en-US" smtClean="0"/>
              <a:t>10/11/2023</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BE45D53-18D1-445F-BB88-69329D38551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435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ong_Beach_State_Dirtbags_baseball" TargetMode="External"/><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deeplifequotes/14397118825"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4BQLPjlyofg"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heninger.blogspot.com/2017/10/achieving-balance.html"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C000"/>
            </a:gs>
            <a:gs pos="83000">
              <a:srgbClr val="FFC000"/>
            </a:gs>
            <a:gs pos="100000">
              <a:schemeClr val="tx2">
                <a:lumMod val="50000"/>
                <a:lumOff val="5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C86D-6F5F-3D35-DA05-774E65D9F72D}"/>
              </a:ext>
            </a:extLst>
          </p:cNvPr>
          <p:cNvSpPr>
            <a:spLocks noGrp="1"/>
          </p:cNvSpPr>
          <p:nvPr>
            <p:ph type="ctrTitle"/>
          </p:nvPr>
        </p:nvSpPr>
        <p:spPr/>
        <p:txBody>
          <a:bodyPr/>
          <a:lstStyle/>
          <a:p>
            <a:r>
              <a:rPr lang="en-US" dirty="0"/>
              <a:t>Challenges Facing Female Athletic Directors</a:t>
            </a:r>
          </a:p>
        </p:txBody>
      </p:sp>
      <p:sp>
        <p:nvSpPr>
          <p:cNvPr id="3" name="Subtitle 2">
            <a:extLst>
              <a:ext uri="{FF2B5EF4-FFF2-40B4-BE49-F238E27FC236}">
                <a16:creationId xmlns:a16="http://schemas.microsoft.com/office/drawing/2014/main" id="{18338055-29BB-A2FC-DE75-34C7A8ABA087}"/>
              </a:ext>
            </a:extLst>
          </p:cNvPr>
          <p:cNvSpPr>
            <a:spLocks noGrp="1"/>
          </p:cNvSpPr>
          <p:nvPr>
            <p:ph type="subTitle" idx="1"/>
          </p:nvPr>
        </p:nvSpPr>
        <p:spPr/>
        <p:txBody>
          <a:bodyPr>
            <a:normAutofit fontScale="70000" lnSpcReduction="20000"/>
          </a:bodyPr>
          <a:lstStyle/>
          <a:p>
            <a:r>
              <a:rPr lang="en-US" dirty="0"/>
              <a:t>Melissa Vandenbosch</a:t>
            </a:r>
            <a:br>
              <a:rPr lang="en-US" dirty="0"/>
            </a:br>
            <a:r>
              <a:rPr lang="en-US" dirty="0"/>
              <a:t>Athletic Director</a:t>
            </a:r>
          </a:p>
          <a:p>
            <a:r>
              <a:rPr lang="en-US" dirty="0"/>
              <a:t>Huntington Beach High School</a:t>
            </a:r>
          </a:p>
        </p:txBody>
      </p:sp>
    </p:spTree>
    <p:extLst>
      <p:ext uri="{BB962C8B-B14F-4D97-AF65-F5344CB8AC3E}">
        <p14:creationId xmlns:p14="http://schemas.microsoft.com/office/powerpoint/2010/main" val="92284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45581-9ABA-C944-2342-896DF76D2891}"/>
              </a:ext>
            </a:extLst>
          </p:cNvPr>
          <p:cNvSpPr>
            <a:spLocks noGrp="1"/>
          </p:cNvSpPr>
          <p:nvPr>
            <p:ph type="title"/>
          </p:nvPr>
        </p:nvSpPr>
        <p:spPr/>
        <p:txBody>
          <a:bodyPr/>
          <a:lstStyle/>
          <a:p>
            <a:r>
              <a:rPr lang="en-US" dirty="0"/>
              <a:t>What can we do to change the Narrative</a:t>
            </a:r>
          </a:p>
        </p:txBody>
      </p:sp>
      <p:sp>
        <p:nvSpPr>
          <p:cNvPr id="3" name="Content Placeholder 2">
            <a:extLst>
              <a:ext uri="{FF2B5EF4-FFF2-40B4-BE49-F238E27FC236}">
                <a16:creationId xmlns:a16="http://schemas.microsoft.com/office/drawing/2014/main" id="{B8A0D109-E86E-DBF3-514D-709F4B0803BF}"/>
              </a:ext>
            </a:extLst>
          </p:cNvPr>
          <p:cNvSpPr>
            <a:spLocks noGrp="1"/>
          </p:cNvSpPr>
          <p:nvPr>
            <p:ph idx="1"/>
          </p:nvPr>
        </p:nvSpPr>
        <p:spPr/>
        <p:txBody>
          <a:bodyPr/>
          <a:lstStyle/>
          <a:p>
            <a:r>
              <a:rPr lang="en-US" dirty="0"/>
              <a:t>Keep focused and continue to pursue missions, visions, goals, and objectives</a:t>
            </a:r>
          </a:p>
          <a:p>
            <a:r>
              <a:rPr lang="en-US" dirty="0"/>
              <a:t>Find “Your person” or group that supports you</a:t>
            </a:r>
          </a:p>
          <a:p>
            <a:r>
              <a:rPr lang="en-US" dirty="0"/>
              <a:t>Help break down stereotypes in the world of athletics</a:t>
            </a:r>
          </a:p>
          <a:p>
            <a:r>
              <a:rPr lang="en-US" dirty="0"/>
              <a:t>Create a work/life balance that gives you the opportunity to make this career sustainable</a:t>
            </a:r>
          </a:p>
          <a:p>
            <a:r>
              <a:rPr lang="en-US" dirty="0"/>
              <a:t>Have thick skin and a short memory</a:t>
            </a:r>
          </a:p>
          <a:p>
            <a:r>
              <a:rPr lang="en-US" dirty="0"/>
              <a:t>Be the encouragement for females to pursue a career in the Athletic World</a:t>
            </a:r>
          </a:p>
          <a:p>
            <a:endParaRPr lang="en-US" dirty="0"/>
          </a:p>
          <a:p>
            <a:endParaRPr lang="en-US" dirty="0"/>
          </a:p>
        </p:txBody>
      </p:sp>
    </p:spTree>
    <p:extLst>
      <p:ext uri="{BB962C8B-B14F-4D97-AF65-F5344CB8AC3E}">
        <p14:creationId xmlns:p14="http://schemas.microsoft.com/office/powerpoint/2010/main" val="19655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F664-1E3E-1DAA-71A5-32E60BC5279B}"/>
              </a:ext>
            </a:extLst>
          </p:cNvPr>
          <p:cNvSpPr>
            <a:spLocks noGrp="1"/>
          </p:cNvSpPr>
          <p:nvPr>
            <p:ph type="title"/>
          </p:nvPr>
        </p:nvSpPr>
        <p:spPr/>
        <p:txBody>
          <a:bodyPr/>
          <a:lstStyle/>
          <a:p>
            <a:r>
              <a:rPr lang="en-US" dirty="0"/>
              <a:t>Questions??</a:t>
            </a:r>
            <a:br>
              <a:rPr lang="en-US" dirty="0"/>
            </a:br>
            <a:endParaRPr lang="en-US" dirty="0"/>
          </a:p>
        </p:txBody>
      </p:sp>
      <p:sp>
        <p:nvSpPr>
          <p:cNvPr id="3" name="Text Placeholder 2">
            <a:extLst>
              <a:ext uri="{FF2B5EF4-FFF2-40B4-BE49-F238E27FC236}">
                <a16:creationId xmlns:a16="http://schemas.microsoft.com/office/drawing/2014/main" id="{FC5223E8-A9EF-DAB5-8E3B-0034F57D0319}"/>
              </a:ext>
            </a:extLst>
          </p:cNvPr>
          <p:cNvSpPr>
            <a:spLocks noGrp="1"/>
          </p:cNvSpPr>
          <p:nvPr>
            <p:ph type="body" idx="1"/>
          </p:nvPr>
        </p:nvSpPr>
        <p:spPr/>
        <p:txBody>
          <a:bodyPr/>
          <a:lstStyle/>
          <a:p>
            <a:r>
              <a:rPr lang="en-US" dirty="0"/>
              <a:t>Melissa Vandenbosch</a:t>
            </a:r>
          </a:p>
          <a:p>
            <a:r>
              <a:rPr lang="en-US" dirty="0"/>
              <a:t>mvandenbosch@hbuhsd.edu</a:t>
            </a:r>
          </a:p>
        </p:txBody>
      </p:sp>
    </p:spTree>
    <p:extLst>
      <p:ext uri="{BB962C8B-B14F-4D97-AF65-F5344CB8AC3E}">
        <p14:creationId xmlns:p14="http://schemas.microsoft.com/office/powerpoint/2010/main" val="155914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FDD7-76A2-8388-83AF-1075E0AD2213}"/>
              </a:ext>
            </a:extLst>
          </p:cNvPr>
          <p:cNvSpPr>
            <a:spLocks noGrp="1"/>
          </p:cNvSpPr>
          <p:nvPr>
            <p:ph type="title"/>
          </p:nvPr>
        </p:nvSpPr>
        <p:spPr/>
        <p:txBody>
          <a:bodyPr/>
          <a:lstStyle/>
          <a:p>
            <a:r>
              <a:rPr lang="en-US" dirty="0"/>
              <a:t>My Story and Background</a:t>
            </a:r>
          </a:p>
        </p:txBody>
      </p:sp>
      <p:pic>
        <p:nvPicPr>
          <p:cNvPr id="6" name="Content Placeholder 5">
            <a:extLst>
              <a:ext uri="{FF2B5EF4-FFF2-40B4-BE49-F238E27FC236}">
                <a16:creationId xmlns:a16="http://schemas.microsoft.com/office/drawing/2014/main" id="{05D54C46-1D0B-6BD4-DDBD-DE5449EC0A8B}"/>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78936" y="457199"/>
            <a:ext cx="2381250" cy="2895600"/>
          </a:xfrm>
        </p:spPr>
      </p:pic>
      <p:sp>
        <p:nvSpPr>
          <p:cNvPr id="4" name="Text Placeholder 3">
            <a:extLst>
              <a:ext uri="{FF2B5EF4-FFF2-40B4-BE49-F238E27FC236}">
                <a16:creationId xmlns:a16="http://schemas.microsoft.com/office/drawing/2014/main" id="{9E20E091-8BC5-02FF-A3BB-939765A22E39}"/>
              </a:ext>
            </a:extLst>
          </p:cNvPr>
          <p:cNvSpPr>
            <a:spLocks noGrp="1"/>
          </p:cNvSpPr>
          <p:nvPr>
            <p:ph type="body" sz="half" idx="2"/>
          </p:nvPr>
        </p:nvSpPr>
        <p:spPr/>
        <p:txBody>
          <a:bodyPr/>
          <a:lstStyle/>
          <a:p>
            <a:endParaRPr lang="en-US" dirty="0"/>
          </a:p>
          <a:p>
            <a:r>
              <a:rPr lang="en-US" dirty="0"/>
              <a:t>Athletics in High School</a:t>
            </a:r>
          </a:p>
          <a:p>
            <a:endParaRPr lang="en-US" dirty="0"/>
          </a:p>
          <a:p>
            <a:r>
              <a:rPr lang="en-US" dirty="0"/>
              <a:t>College Degree</a:t>
            </a:r>
          </a:p>
          <a:p>
            <a:endParaRPr lang="en-US" dirty="0"/>
          </a:p>
          <a:p>
            <a:r>
              <a:rPr lang="en-US" dirty="0"/>
              <a:t>Sports Medicine</a:t>
            </a:r>
          </a:p>
          <a:p>
            <a:endParaRPr lang="en-US" dirty="0"/>
          </a:p>
          <a:p>
            <a:r>
              <a:rPr lang="en-US" dirty="0"/>
              <a:t>HBHS path to Athletic Director</a:t>
            </a:r>
          </a:p>
          <a:p>
            <a:endParaRPr lang="en-US" dirty="0"/>
          </a:p>
        </p:txBody>
      </p:sp>
      <p:pic>
        <p:nvPicPr>
          <p:cNvPr id="9" name="Picture 8">
            <a:extLst>
              <a:ext uri="{FF2B5EF4-FFF2-40B4-BE49-F238E27FC236}">
                <a16:creationId xmlns:a16="http://schemas.microsoft.com/office/drawing/2014/main" id="{96A9EF6C-5F93-4738-DB6E-9A6CF347F2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0186" y="2936009"/>
            <a:ext cx="3395663" cy="3395663"/>
          </a:xfrm>
          <a:prstGeom prst="rect">
            <a:avLst/>
          </a:prstGeom>
        </p:spPr>
      </p:pic>
    </p:spTree>
    <p:extLst>
      <p:ext uri="{BB962C8B-B14F-4D97-AF65-F5344CB8AC3E}">
        <p14:creationId xmlns:p14="http://schemas.microsoft.com/office/powerpoint/2010/main" val="384680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5AF3C-0015-1DC4-711F-585544BB63F1}"/>
              </a:ext>
            </a:extLst>
          </p:cNvPr>
          <p:cNvSpPr>
            <a:spLocks noGrp="1"/>
          </p:cNvSpPr>
          <p:nvPr>
            <p:ph type="title"/>
          </p:nvPr>
        </p:nvSpPr>
        <p:spPr/>
        <p:txBody>
          <a:bodyPr>
            <a:normAutofit fontScale="90000"/>
          </a:bodyPr>
          <a:lstStyle/>
          <a:p>
            <a:r>
              <a:rPr lang="en-US" dirty="0"/>
              <a:t>Two ways to Look at the Issues with Females in Athletic Director roles</a:t>
            </a:r>
          </a:p>
        </p:txBody>
      </p:sp>
      <p:sp>
        <p:nvSpPr>
          <p:cNvPr id="3" name="Content Placeholder 2">
            <a:extLst>
              <a:ext uri="{FF2B5EF4-FFF2-40B4-BE49-F238E27FC236}">
                <a16:creationId xmlns:a16="http://schemas.microsoft.com/office/drawing/2014/main" id="{425355AC-A802-9599-5DFC-E03F6DA7BDA5}"/>
              </a:ext>
            </a:extLst>
          </p:cNvPr>
          <p:cNvSpPr>
            <a:spLocks noGrp="1"/>
          </p:cNvSpPr>
          <p:nvPr>
            <p:ph sz="half" idx="1"/>
          </p:nvPr>
        </p:nvSpPr>
        <p:spPr/>
        <p:txBody>
          <a:bodyPr/>
          <a:lstStyle/>
          <a:p>
            <a:pPr algn="ctr"/>
            <a:r>
              <a:rPr lang="en-US" dirty="0"/>
              <a:t>The Negative only</a:t>
            </a:r>
          </a:p>
          <a:p>
            <a:pPr marL="457200" lvl="1" indent="0" algn="ctr">
              <a:buNone/>
            </a:pPr>
            <a:endParaRPr lang="en-US" dirty="0"/>
          </a:p>
          <a:p>
            <a:pPr marL="457200" lvl="1" indent="0" algn="ctr">
              <a:buNone/>
            </a:pPr>
            <a:r>
              <a:rPr lang="en-US" dirty="0"/>
              <a:t>OR</a:t>
            </a:r>
          </a:p>
          <a:p>
            <a:pPr marL="457200" lvl="1" indent="0" algn="ctr">
              <a:buNone/>
            </a:pPr>
            <a:endParaRPr lang="en-US" dirty="0"/>
          </a:p>
          <a:p>
            <a:pPr algn="ctr"/>
            <a:r>
              <a:rPr lang="en-US" dirty="0"/>
              <a:t>The struggles with solutions</a:t>
            </a:r>
          </a:p>
          <a:p>
            <a:endParaRPr lang="en-US" dirty="0"/>
          </a:p>
        </p:txBody>
      </p:sp>
      <p:sp>
        <p:nvSpPr>
          <p:cNvPr id="4" name="Content Placeholder 3">
            <a:extLst>
              <a:ext uri="{FF2B5EF4-FFF2-40B4-BE49-F238E27FC236}">
                <a16:creationId xmlns:a16="http://schemas.microsoft.com/office/drawing/2014/main" id="{D9D4D601-25B1-20F1-14E2-0C3A42A6D734}"/>
              </a:ext>
            </a:extLst>
          </p:cNvPr>
          <p:cNvSpPr>
            <a:spLocks noGrp="1"/>
          </p:cNvSpPr>
          <p:nvPr>
            <p:ph sz="half" idx="2"/>
          </p:nvPr>
        </p:nvSpPr>
        <p:spPr/>
        <p:txBody>
          <a:bodyPr/>
          <a:lstStyle/>
          <a:p>
            <a:endParaRPr lang="en-US" dirty="0"/>
          </a:p>
        </p:txBody>
      </p:sp>
      <p:pic>
        <p:nvPicPr>
          <p:cNvPr id="5" name="Content Placeholder 5">
            <a:extLst>
              <a:ext uri="{FF2B5EF4-FFF2-40B4-BE49-F238E27FC236}">
                <a16:creationId xmlns:a16="http://schemas.microsoft.com/office/drawing/2014/main" id="{0DBD77B8-CBC4-2815-5796-5E0122BFBD9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97273" y="1874517"/>
            <a:ext cx="4331104" cy="4198159"/>
          </a:xfrm>
          <a:prstGeom prst="rect">
            <a:avLst/>
          </a:prstGeom>
        </p:spPr>
      </p:pic>
    </p:spTree>
    <p:extLst>
      <p:ext uri="{BB962C8B-B14F-4D97-AF65-F5344CB8AC3E}">
        <p14:creationId xmlns:p14="http://schemas.microsoft.com/office/powerpoint/2010/main" val="129039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B406F-4192-F730-7A3D-8D73189A920A}"/>
              </a:ext>
            </a:extLst>
          </p:cNvPr>
          <p:cNvSpPr>
            <a:spLocks noGrp="1"/>
          </p:cNvSpPr>
          <p:nvPr>
            <p:ph type="title"/>
          </p:nvPr>
        </p:nvSpPr>
        <p:spPr/>
        <p:txBody>
          <a:bodyPr/>
          <a:lstStyle/>
          <a:p>
            <a:r>
              <a:rPr lang="en-US" dirty="0"/>
              <a:t> Statistics that need to be addressed</a:t>
            </a:r>
          </a:p>
        </p:txBody>
      </p:sp>
      <p:sp>
        <p:nvSpPr>
          <p:cNvPr id="3" name="Content Placeholder 2">
            <a:extLst>
              <a:ext uri="{FF2B5EF4-FFF2-40B4-BE49-F238E27FC236}">
                <a16:creationId xmlns:a16="http://schemas.microsoft.com/office/drawing/2014/main" id="{B9409D3A-55F7-6474-884A-B2F15747C4DA}"/>
              </a:ext>
            </a:extLst>
          </p:cNvPr>
          <p:cNvSpPr>
            <a:spLocks noGrp="1"/>
          </p:cNvSpPr>
          <p:nvPr>
            <p:ph sz="half" idx="1"/>
          </p:nvPr>
        </p:nvSpPr>
        <p:spPr/>
        <p:txBody>
          <a:bodyPr>
            <a:normAutofit fontScale="92500" lnSpcReduction="20000"/>
          </a:bodyPr>
          <a:lstStyle/>
          <a:p>
            <a:pPr marL="0" indent="0">
              <a:buNone/>
            </a:pPr>
            <a:r>
              <a:rPr lang="en-US" dirty="0"/>
              <a:t>College statistics-</a:t>
            </a:r>
          </a:p>
          <a:p>
            <a:pPr marL="0" indent="0">
              <a:buNone/>
            </a:pPr>
            <a:r>
              <a:rPr lang="en-US" dirty="0"/>
              <a:t>Nearly half of all college athletes are women, but just 24% of all NCAA Athletic Director roles are held by women.</a:t>
            </a:r>
          </a:p>
          <a:p>
            <a:pPr marL="0" indent="0">
              <a:buNone/>
            </a:pPr>
            <a:endParaRPr lang="en-US" dirty="0"/>
          </a:p>
          <a:p>
            <a:pPr marL="0" indent="0">
              <a:buNone/>
            </a:pPr>
            <a:r>
              <a:rPr lang="en-US" dirty="0"/>
              <a:t>15% for Division I, 21% of Division II, and 32% percent of Division III</a:t>
            </a:r>
          </a:p>
          <a:p>
            <a:pPr marL="0" indent="0">
              <a:buNone/>
            </a:pPr>
            <a:endParaRPr lang="en-US" dirty="0"/>
          </a:p>
          <a:p>
            <a:pPr marL="0" indent="0">
              <a:buNone/>
            </a:pPr>
            <a:r>
              <a:rPr lang="en-US" dirty="0"/>
              <a:t>From 2018-2019 NCAA </a:t>
            </a:r>
            <a:r>
              <a:rPr lang="en-US" dirty="0" err="1"/>
              <a:t>Div</a:t>
            </a:r>
            <a:r>
              <a:rPr lang="en-US" dirty="0"/>
              <a:t> 1 saw only a .4% increase in Female representation in AD positions</a:t>
            </a:r>
          </a:p>
        </p:txBody>
      </p:sp>
      <p:sp>
        <p:nvSpPr>
          <p:cNvPr id="4" name="Content Placeholder 3">
            <a:extLst>
              <a:ext uri="{FF2B5EF4-FFF2-40B4-BE49-F238E27FC236}">
                <a16:creationId xmlns:a16="http://schemas.microsoft.com/office/drawing/2014/main" id="{50F50E1A-E949-8AD2-5A77-18D1480B3396}"/>
              </a:ext>
            </a:extLst>
          </p:cNvPr>
          <p:cNvSpPr>
            <a:spLocks noGrp="1"/>
          </p:cNvSpPr>
          <p:nvPr>
            <p:ph sz="half" idx="2"/>
          </p:nvPr>
        </p:nvSpPr>
        <p:spPr/>
        <p:txBody>
          <a:bodyPr>
            <a:normAutofit fontScale="92500" lnSpcReduction="20000"/>
          </a:bodyPr>
          <a:lstStyle/>
          <a:p>
            <a:r>
              <a:rPr lang="en-US" dirty="0"/>
              <a:t>Currently, only 5 out of the 65 AD positions at schools in the Power 5 are held by women. </a:t>
            </a:r>
          </a:p>
          <a:p>
            <a:endParaRPr lang="en-US" dirty="0"/>
          </a:p>
          <a:p>
            <a:pPr lvl="1"/>
            <a:r>
              <a:rPr lang="en-US" dirty="0"/>
              <a:t>1-Big Ten</a:t>
            </a:r>
          </a:p>
          <a:p>
            <a:pPr lvl="1"/>
            <a:r>
              <a:rPr lang="en-US" dirty="0"/>
              <a:t>1- Pac-12</a:t>
            </a:r>
          </a:p>
          <a:p>
            <a:pPr lvl="1"/>
            <a:r>
              <a:rPr lang="en-US" dirty="0"/>
              <a:t>2- ACC</a:t>
            </a:r>
          </a:p>
          <a:p>
            <a:pPr lvl="1"/>
            <a:r>
              <a:rPr lang="en-US" dirty="0"/>
              <a:t>1-SEC</a:t>
            </a:r>
          </a:p>
          <a:p>
            <a:pPr lvl="1"/>
            <a:endParaRPr lang="en-US" dirty="0"/>
          </a:p>
          <a:p>
            <a:pPr lvl="1"/>
            <a:endParaRPr lang="en-US" dirty="0"/>
          </a:p>
          <a:p>
            <a:pPr lvl="1"/>
            <a:r>
              <a:rPr lang="en-US" dirty="0"/>
              <a:t>High School numbers are very similar</a:t>
            </a:r>
          </a:p>
        </p:txBody>
      </p:sp>
    </p:spTree>
    <p:extLst>
      <p:ext uri="{BB962C8B-B14F-4D97-AF65-F5344CB8AC3E}">
        <p14:creationId xmlns:p14="http://schemas.microsoft.com/office/powerpoint/2010/main" val="361300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fade">
                                      <p:cBhvr>
                                        <p:cTn id="38" dur="1000"/>
                                        <p:tgtEl>
                                          <p:spTgt spid="4">
                                            <p:txEl>
                                              <p:pRg st="8" end="8"/>
                                            </p:txEl>
                                          </p:spTgt>
                                        </p:tgtEl>
                                      </p:cBhvr>
                                    </p:animEffect>
                                    <p:anim calcmode="lin" valueType="num">
                                      <p:cBhvr>
                                        <p:cTn id="3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C000"/>
            </a:gs>
            <a:gs pos="83000">
              <a:srgbClr val="FFC000"/>
            </a:gs>
            <a:gs pos="100000">
              <a:schemeClr val="tx2">
                <a:lumMod val="50000"/>
                <a:lumOff val="5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6E2C-6EC8-7602-6F9C-0579C67B9627}"/>
              </a:ext>
            </a:extLst>
          </p:cNvPr>
          <p:cNvSpPr>
            <a:spLocks noGrp="1"/>
          </p:cNvSpPr>
          <p:nvPr>
            <p:ph type="title"/>
          </p:nvPr>
        </p:nvSpPr>
        <p:spPr/>
        <p:txBody>
          <a:bodyPr>
            <a:normAutofit fontScale="90000"/>
          </a:bodyPr>
          <a:lstStyle/>
          <a:p>
            <a:r>
              <a:rPr lang="en-US" dirty="0"/>
              <a:t>Female NCAA Division 1 Athletic Directors: Experiences and Challenges- Journal article</a:t>
            </a:r>
          </a:p>
        </p:txBody>
      </p:sp>
      <p:sp>
        <p:nvSpPr>
          <p:cNvPr id="3" name="Content Placeholder 2">
            <a:extLst>
              <a:ext uri="{FF2B5EF4-FFF2-40B4-BE49-F238E27FC236}">
                <a16:creationId xmlns:a16="http://schemas.microsoft.com/office/drawing/2014/main" id="{39CB2407-BAD6-EC03-CCF5-3C204AD3F85D}"/>
              </a:ext>
            </a:extLst>
          </p:cNvPr>
          <p:cNvSpPr>
            <a:spLocks noGrp="1"/>
          </p:cNvSpPr>
          <p:nvPr>
            <p:ph sz="half" idx="1"/>
          </p:nvPr>
        </p:nvSpPr>
        <p:spPr/>
        <p:txBody>
          <a:bodyPr>
            <a:normAutofit fontScale="92500" lnSpcReduction="10000"/>
          </a:bodyPr>
          <a:lstStyle/>
          <a:p>
            <a:r>
              <a:rPr lang="en-US" dirty="0"/>
              <a:t>Study examined the experiences and challenges of 10 female </a:t>
            </a:r>
            <a:r>
              <a:rPr lang="en-US" dirty="0" err="1"/>
              <a:t>Div</a:t>
            </a:r>
            <a:r>
              <a:rPr lang="en-US" dirty="0"/>
              <a:t> 1 ADs</a:t>
            </a:r>
          </a:p>
          <a:p>
            <a:endParaRPr lang="en-US" dirty="0"/>
          </a:p>
          <a:p>
            <a:r>
              <a:rPr lang="en-US" dirty="0"/>
              <a:t>Four themes emerged from the interviews to be the central causes for females to not reach maximum career mobility in the athletics industry:	</a:t>
            </a:r>
          </a:p>
        </p:txBody>
      </p:sp>
      <p:sp>
        <p:nvSpPr>
          <p:cNvPr id="4" name="Content Placeholder 3">
            <a:extLst>
              <a:ext uri="{FF2B5EF4-FFF2-40B4-BE49-F238E27FC236}">
                <a16:creationId xmlns:a16="http://schemas.microsoft.com/office/drawing/2014/main" id="{F03E9690-3090-1FB7-2A35-E65CD75CD106}"/>
              </a:ext>
            </a:extLst>
          </p:cNvPr>
          <p:cNvSpPr>
            <a:spLocks noGrp="1"/>
          </p:cNvSpPr>
          <p:nvPr>
            <p:ph sz="half" idx="2"/>
          </p:nvPr>
        </p:nvSpPr>
        <p:spPr/>
        <p:txBody>
          <a:bodyPr>
            <a:normAutofit fontScale="92500" lnSpcReduction="10000"/>
          </a:bodyPr>
          <a:lstStyle/>
          <a:p>
            <a:r>
              <a:rPr lang="en-US" dirty="0"/>
              <a:t>1:  Lack of Female role models</a:t>
            </a:r>
          </a:p>
          <a:p>
            <a:endParaRPr lang="en-US" dirty="0"/>
          </a:p>
          <a:p>
            <a:r>
              <a:rPr lang="en-US" dirty="0"/>
              <a:t>2: Females are not qualified to manage football programs</a:t>
            </a:r>
          </a:p>
          <a:p>
            <a:endParaRPr lang="en-US" dirty="0"/>
          </a:p>
          <a:p>
            <a:r>
              <a:rPr lang="en-US" dirty="0"/>
              <a:t>3: Scrutiny about (lack of) ability and experience</a:t>
            </a:r>
          </a:p>
          <a:p>
            <a:endParaRPr lang="en-US" dirty="0"/>
          </a:p>
          <a:p>
            <a:r>
              <a:rPr lang="en-US" dirty="0"/>
              <a:t>4: Benefits of intercollegiate coaching experience</a:t>
            </a:r>
          </a:p>
        </p:txBody>
      </p:sp>
    </p:spTree>
    <p:extLst>
      <p:ext uri="{BB962C8B-B14F-4D97-AF65-F5344CB8AC3E}">
        <p14:creationId xmlns:p14="http://schemas.microsoft.com/office/powerpoint/2010/main" val="317521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C1519-6D15-6347-CAB5-CCB92964F24F}"/>
              </a:ext>
            </a:extLst>
          </p:cNvPr>
          <p:cNvSpPr>
            <a:spLocks noGrp="1"/>
          </p:cNvSpPr>
          <p:nvPr>
            <p:ph type="title"/>
          </p:nvPr>
        </p:nvSpPr>
        <p:spPr/>
        <p:txBody>
          <a:bodyPr/>
          <a:lstStyle/>
          <a:p>
            <a:r>
              <a:rPr lang="en-US" dirty="0"/>
              <a:t>Lack of Female role models</a:t>
            </a:r>
            <a:br>
              <a:rPr lang="en-US" dirty="0"/>
            </a:br>
            <a:endParaRPr lang="en-US" dirty="0"/>
          </a:p>
        </p:txBody>
      </p:sp>
      <p:sp>
        <p:nvSpPr>
          <p:cNvPr id="3" name="Content Placeholder 2">
            <a:extLst>
              <a:ext uri="{FF2B5EF4-FFF2-40B4-BE49-F238E27FC236}">
                <a16:creationId xmlns:a16="http://schemas.microsoft.com/office/drawing/2014/main" id="{3E442DB7-E11D-B839-9BF4-DEC145B73EDF}"/>
              </a:ext>
            </a:extLst>
          </p:cNvPr>
          <p:cNvSpPr>
            <a:spLocks noGrp="1"/>
          </p:cNvSpPr>
          <p:nvPr>
            <p:ph idx="1"/>
          </p:nvPr>
        </p:nvSpPr>
        <p:spPr/>
        <p:txBody>
          <a:bodyPr/>
          <a:lstStyle/>
          <a:p>
            <a:pPr marL="457200" lvl="1" indent="0">
              <a:buNone/>
            </a:pPr>
            <a:r>
              <a:rPr lang="en-US" dirty="0">
                <a:hlinkClick r:id="rId2"/>
              </a:rPr>
              <a:t>Female athletic directors on challenges for women in sports</a:t>
            </a:r>
            <a:endParaRPr lang="en-US" dirty="0"/>
          </a:p>
          <a:p>
            <a:pPr marL="457200" lvl="1" indent="0">
              <a:buNone/>
            </a:pPr>
            <a:endParaRPr lang="en-US" dirty="0"/>
          </a:p>
        </p:txBody>
      </p:sp>
      <p:sp>
        <p:nvSpPr>
          <p:cNvPr id="4" name="Text Placeholder 3">
            <a:extLst>
              <a:ext uri="{FF2B5EF4-FFF2-40B4-BE49-F238E27FC236}">
                <a16:creationId xmlns:a16="http://schemas.microsoft.com/office/drawing/2014/main" id="{E135A121-05CD-5EF8-F645-037DC5942F9F}"/>
              </a:ext>
            </a:extLst>
          </p:cNvPr>
          <p:cNvSpPr>
            <a:spLocks noGrp="1"/>
          </p:cNvSpPr>
          <p:nvPr>
            <p:ph type="body" sz="half" idx="2"/>
          </p:nvPr>
        </p:nvSpPr>
        <p:spPr/>
        <p:txBody>
          <a:bodyPr/>
          <a:lstStyle/>
          <a:p>
            <a:r>
              <a:rPr lang="en-US" dirty="0"/>
              <a:t>The “Good-Ole-Boy” Club</a:t>
            </a:r>
          </a:p>
          <a:p>
            <a:endParaRPr lang="en-US" dirty="0"/>
          </a:p>
          <a:p>
            <a:r>
              <a:rPr lang="en-US" dirty="0"/>
              <a:t>HS Females in sports not having influences and role models due to the lack of female coaches and ADs</a:t>
            </a:r>
          </a:p>
          <a:p>
            <a:endParaRPr lang="en-US" dirty="0"/>
          </a:p>
          <a:p>
            <a:r>
              <a:rPr lang="en-US" dirty="0"/>
              <a:t>Path for females to reach the top has many more steps than their male counterparts</a:t>
            </a:r>
          </a:p>
          <a:p>
            <a:endParaRPr lang="en-US" dirty="0"/>
          </a:p>
        </p:txBody>
      </p:sp>
    </p:spTree>
    <p:extLst>
      <p:ext uri="{BB962C8B-B14F-4D97-AF65-F5344CB8AC3E}">
        <p14:creationId xmlns:p14="http://schemas.microsoft.com/office/powerpoint/2010/main" val="113764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04BB8-8D30-BB9B-7984-F71FD01EC18E}"/>
              </a:ext>
            </a:extLst>
          </p:cNvPr>
          <p:cNvSpPr>
            <a:spLocks noGrp="1"/>
          </p:cNvSpPr>
          <p:nvPr>
            <p:ph type="title"/>
          </p:nvPr>
        </p:nvSpPr>
        <p:spPr/>
        <p:txBody>
          <a:bodyPr/>
          <a:lstStyle/>
          <a:p>
            <a:r>
              <a:rPr lang="en-US" dirty="0"/>
              <a:t>Females are not qualified to manage football programs</a:t>
            </a:r>
          </a:p>
        </p:txBody>
      </p:sp>
      <p:sp>
        <p:nvSpPr>
          <p:cNvPr id="3" name="Text Placeholder 2">
            <a:extLst>
              <a:ext uri="{FF2B5EF4-FFF2-40B4-BE49-F238E27FC236}">
                <a16:creationId xmlns:a16="http://schemas.microsoft.com/office/drawing/2014/main" id="{541EA810-7A83-CC9F-93B1-1DBCFC9375B3}"/>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1C2AE93B-8908-4AB7-DF7A-F02076B89DA3}"/>
              </a:ext>
            </a:extLst>
          </p:cNvPr>
          <p:cNvSpPr>
            <a:spLocks noGrp="1"/>
          </p:cNvSpPr>
          <p:nvPr>
            <p:ph sz="half" idx="2"/>
          </p:nvPr>
        </p:nvSpPr>
        <p:spPr/>
        <p:txBody>
          <a:bodyPr/>
          <a:lstStyle/>
          <a:p>
            <a:r>
              <a:rPr lang="en-US" dirty="0"/>
              <a:t>Apprehension of hiring a female athletic director to handle male sports- primarily Football</a:t>
            </a:r>
          </a:p>
          <a:p>
            <a:r>
              <a:rPr lang="en-US" dirty="0"/>
              <a:t>Although many male ADs never played football they do not receive questions about their ability to successfully manage a football program and coach</a:t>
            </a:r>
          </a:p>
          <a:p>
            <a:endParaRPr lang="en-US" dirty="0"/>
          </a:p>
        </p:txBody>
      </p:sp>
      <p:sp>
        <p:nvSpPr>
          <p:cNvPr id="5" name="Text Placeholder 4">
            <a:extLst>
              <a:ext uri="{FF2B5EF4-FFF2-40B4-BE49-F238E27FC236}">
                <a16:creationId xmlns:a16="http://schemas.microsoft.com/office/drawing/2014/main" id="{27A8D6D4-5BF7-367B-76EE-2549CE8C57CB}"/>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644DC218-C1F7-9F6D-9E80-25AE86E8A567}"/>
              </a:ext>
            </a:extLst>
          </p:cNvPr>
          <p:cNvSpPr>
            <a:spLocks noGrp="1"/>
          </p:cNvSpPr>
          <p:nvPr>
            <p:ph sz="quarter" idx="4"/>
          </p:nvPr>
        </p:nvSpPr>
        <p:spPr/>
        <p:txBody>
          <a:bodyPr/>
          <a:lstStyle/>
          <a:p>
            <a:r>
              <a:rPr lang="en-US" dirty="0"/>
              <a:t>“People are quick to go to a place of can she do the job? If the football team is struggling, well maybe that’s evidence that she can’t recruit a good coach or manage a good coach.  Sometimes people say things to me and I just know they would never ever say that to me if I was a man.”</a:t>
            </a:r>
          </a:p>
        </p:txBody>
      </p:sp>
    </p:spTree>
    <p:extLst>
      <p:ext uri="{BB962C8B-B14F-4D97-AF65-F5344CB8AC3E}">
        <p14:creationId xmlns:p14="http://schemas.microsoft.com/office/powerpoint/2010/main" val="198045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CE144-1C78-30E9-2090-7280BE9746D0}"/>
              </a:ext>
            </a:extLst>
          </p:cNvPr>
          <p:cNvSpPr>
            <a:spLocks noGrp="1"/>
          </p:cNvSpPr>
          <p:nvPr>
            <p:ph type="title"/>
          </p:nvPr>
        </p:nvSpPr>
        <p:spPr/>
        <p:txBody>
          <a:bodyPr/>
          <a:lstStyle/>
          <a:p>
            <a:r>
              <a:rPr lang="en-US" dirty="0"/>
              <a:t>Scrutiny about (lack of) ability and experience</a:t>
            </a:r>
          </a:p>
        </p:txBody>
      </p:sp>
      <p:sp>
        <p:nvSpPr>
          <p:cNvPr id="3" name="Content Placeholder 2">
            <a:extLst>
              <a:ext uri="{FF2B5EF4-FFF2-40B4-BE49-F238E27FC236}">
                <a16:creationId xmlns:a16="http://schemas.microsoft.com/office/drawing/2014/main" id="{323FB791-4080-A112-0183-06E991543915}"/>
              </a:ext>
            </a:extLst>
          </p:cNvPr>
          <p:cNvSpPr>
            <a:spLocks noGrp="1"/>
          </p:cNvSpPr>
          <p:nvPr>
            <p:ph idx="1"/>
          </p:nvPr>
        </p:nvSpPr>
        <p:spPr/>
        <p:txBody>
          <a:bodyPr/>
          <a:lstStyle/>
          <a:p>
            <a:r>
              <a:rPr lang="en-US" dirty="0"/>
              <a:t>Judgement is placed on previous Athletic experience and Coaching experience</a:t>
            </a:r>
          </a:p>
          <a:p>
            <a:endParaRPr lang="en-US" dirty="0"/>
          </a:p>
          <a:p>
            <a:r>
              <a:rPr lang="en-US" dirty="0"/>
              <a:t>Girls AD vs Boys AD vs AD for all sports</a:t>
            </a:r>
          </a:p>
          <a:p>
            <a:endParaRPr lang="en-US" dirty="0"/>
          </a:p>
          <a:p>
            <a:r>
              <a:rPr lang="en-US" dirty="0"/>
              <a:t>“We have plenty of expertise, we’ve got the background, we’ve got education, we’ve got those things, what we need is confidence in who we are, what we’re doing and that we’re confident and competent to do the job.”</a:t>
            </a:r>
          </a:p>
        </p:txBody>
      </p:sp>
    </p:spTree>
    <p:extLst>
      <p:ext uri="{BB962C8B-B14F-4D97-AF65-F5344CB8AC3E}">
        <p14:creationId xmlns:p14="http://schemas.microsoft.com/office/powerpoint/2010/main" val="104553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A3429-76E3-C0CE-8AE4-58DB6B7BAAAE}"/>
              </a:ext>
            </a:extLst>
          </p:cNvPr>
          <p:cNvSpPr>
            <a:spLocks noGrp="1"/>
          </p:cNvSpPr>
          <p:nvPr>
            <p:ph type="title"/>
          </p:nvPr>
        </p:nvSpPr>
        <p:spPr/>
        <p:txBody>
          <a:bodyPr/>
          <a:lstStyle/>
          <a:p>
            <a:r>
              <a:rPr lang="en-US" dirty="0"/>
              <a:t>Work Life/Home Life Balance</a:t>
            </a:r>
          </a:p>
        </p:txBody>
      </p:sp>
      <p:sp>
        <p:nvSpPr>
          <p:cNvPr id="3" name="Content Placeholder 2">
            <a:extLst>
              <a:ext uri="{FF2B5EF4-FFF2-40B4-BE49-F238E27FC236}">
                <a16:creationId xmlns:a16="http://schemas.microsoft.com/office/drawing/2014/main" id="{05316958-D144-D376-4EA3-6DF99ADC6397}"/>
              </a:ext>
            </a:extLst>
          </p:cNvPr>
          <p:cNvSpPr>
            <a:spLocks noGrp="1"/>
          </p:cNvSpPr>
          <p:nvPr>
            <p:ph sz="half" idx="1"/>
          </p:nvPr>
        </p:nvSpPr>
        <p:spPr/>
        <p:txBody>
          <a:bodyPr/>
          <a:lstStyle/>
          <a:p>
            <a:r>
              <a:rPr lang="en-US" dirty="0"/>
              <a:t>THE STRUGGLE IS REAL!</a:t>
            </a:r>
          </a:p>
          <a:p>
            <a:endParaRPr lang="en-US" dirty="0"/>
          </a:p>
          <a:p>
            <a:r>
              <a:rPr lang="en-US" dirty="0"/>
              <a:t>Importance of finding the balance</a:t>
            </a:r>
          </a:p>
          <a:p>
            <a:endParaRPr lang="en-US" dirty="0"/>
          </a:p>
          <a:p>
            <a:r>
              <a:rPr lang="en-US" dirty="0"/>
              <a:t>Supportive Administrative team</a:t>
            </a:r>
          </a:p>
          <a:p>
            <a:endParaRPr lang="en-US" dirty="0"/>
          </a:p>
          <a:p>
            <a:endParaRPr lang="en-US" dirty="0"/>
          </a:p>
        </p:txBody>
      </p:sp>
      <p:pic>
        <p:nvPicPr>
          <p:cNvPr id="11" name="Content Placeholder 10">
            <a:extLst>
              <a:ext uri="{FF2B5EF4-FFF2-40B4-BE49-F238E27FC236}">
                <a16:creationId xmlns:a16="http://schemas.microsoft.com/office/drawing/2014/main" id="{0E23B604-0421-BF08-8A20-54B02C423038}"/>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72202" y="1813670"/>
            <a:ext cx="5404607" cy="3230660"/>
          </a:xfrm>
        </p:spPr>
      </p:pic>
    </p:spTree>
    <p:extLst>
      <p:ext uri="{BB962C8B-B14F-4D97-AF65-F5344CB8AC3E}">
        <p14:creationId xmlns:p14="http://schemas.microsoft.com/office/powerpoint/2010/main" val="424804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987FE8F8CDBB4E9350A746308F0E9E" ma:contentTypeVersion="11" ma:contentTypeDescription="Create a new document." ma:contentTypeScope="" ma:versionID="bc9e042491e65c179c15654a8cfc7525">
  <xsd:schema xmlns:xsd="http://www.w3.org/2001/XMLSchema" xmlns:xs="http://www.w3.org/2001/XMLSchema" xmlns:p="http://schemas.microsoft.com/office/2006/metadata/properties" xmlns:ns3="97092116-f3e5-4e78-a09e-b99bacc395ba" targetNamespace="http://schemas.microsoft.com/office/2006/metadata/properties" ma:root="true" ma:fieldsID="27ebdde38f1cc860ec988d70b92b35db" ns3:_="">
    <xsd:import namespace="97092116-f3e5-4e78-a09e-b99bacc395b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092116-f3e5-4e78-a09e-b99bacc395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AF6253-329F-44FD-849E-D58A6E9D2698}">
  <ds:schemaRefs>
    <ds:schemaRef ds:uri="http://purl.org/dc/terms/"/>
    <ds:schemaRef ds:uri="http://www.w3.org/XML/1998/namespace"/>
    <ds:schemaRef ds:uri="http://purl.org/dc/elements/1.1/"/>
    <ds:schemaRef ds:uri="http://purl.org/dc/dcmitype/"/>
    <ds:schemaRef ds:uri="http://schemas.microsoft.com/office/2006/documentManagement/types"/>
    <ds:schemaRef ds:uri="97092116-f3e5-4e78-a09e-b99bacc395ba"/>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3B89825-5DF0-4171-A08E-8B2CB3621B14}">
  <ds:schemaRefs>
    <ds:schemaRef ds:uri="http://schemas.microsoft.com/sharepoint/v3/contenttype/forms"/>
  </ds:schemaRefs>
</ds:datastoreItem>
</file>

<file path=customXml/itemProps3.xml><?xml version="1.0" encoding="utf-8"?>
<ds:datastoreItem xmlns:ds="http://schemas.openxmlformats.org/officeDocument/2006/customXml" ds:itemID="{945CB7B6-0233-4B6A-97B0-96A8C507B8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092116-f3e5-4e78-a09e-b99bacc39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Badge</Template>
  <TotalTime>1626</TotalTime>
  <Words>582</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Impact</vt:lpstr>
      <vt:lpstr>Badge</vt:lpstr>
      <vt:lpstr>Challenges Facing Female Athletic Directors</vt:lpstr>
      <vt:lpstr>My Story and Background</vt:lpstr>
      <vt:lpstr>Two ways to Look at the Issues with Females in Athletic Director roles</vt:lpstr>
      <vt:lpstr> Statistics that need to be addressed</vt:lpstr>
      <vt:lpstr>Female NCAA Division 1 Athletic Directors: Experiences and Challenges- Journal article</vt:lpstr>
      <vt:lpstr>Lack of Female role models </vt:lpstr>
      <vt:lpstr>Females are not qualified to manage football programs</vt:lpstr>
      <vt:lpstr>Scrutiny about (lack of) ability and experience</vt:lpstr>
      <vt:lpstr>Work Life/Home Life Balance</vt:lpstr>
      <vt:lpstr>What can we do to change the Narrative</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Facing Female Athletic Directors</dc:title>
  <dc:creator>Melissa</dc:creator>
  <cp:lastModifiedBy>Melissa Vandenbosch (HBHS)</cp:lastModifiedBy>
  <cp:revision>2</cp:revision>
  <dcterms:created xsi:type="dcterms:W3CDTF">2022-07-21T16:30:17Z</dcterms:created>
  <dcterms:modified xsi:type="dcterms:W3CDTF">2023-10-11T21:40:27Z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0x0101006A987FE8F8CDBB4E9350A746308F0E9E</vt:lpwstr>
  </property>
</Properties>
</file>