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8" r:id="rId2"/>
    <p:sldId id="287" r:id="rId3"/>
    <p:sldId id="279" r:id="rId4"/>
    <p:sldId id="263" r:id="rId5"/>
    <p:sldId id="267" r:id="rId6"/>
    <p:sldId id="284" r:id="rId7"/>
    <p:sldId id="280" r:id="rId8"/>
    <p:sldId id="282" r:id="rId9"/>
    <p:sldId id="283" r:id="rId10"/>
    <p:sldId id="286" r:id="rId11"/>
    <p:sldId id="285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9"/>
    <p:restoredTop sz="93882"/>
  </p:normalViewPr>
  <p:slideViewPr>
    <p:cSldViewPr snapToGrid="0" snapToObjects="1">
      <p:cViewPr varScale="1">
        <p:scale>
          <a:sx n="75" d="100"/>
          <a:sy n="75" d="100"/>
        </p:scale>
        <p:origin x="1256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FD3F3-E4E9-5444-94EF-C3B11E4F81E4}" type="datetimeFigureOut">
              <a:rPr lang="en-US" smtClean="0"/>
              <a:t>10/8/23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04303-70CC-8944-B1FD-0491D0E8D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5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104303-70CC-8944-B1FD-0491D0E8DE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0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hqshRrra4U?start=112&amp;feature=oembe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xb1bx3hYfzg?feature=oembed" TargetMode="Externa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Qhns5AwAkA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https://youtu.be/VEIDjB7uyFc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lickr.com/photos/nitsckie/5507777269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dmasdqq2U4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ewtonrocha.wordpress.com/2015/12/07/nitroleituras-memorial-de-maria-moura-rachel-de-queiroz-e-the-obstacle-is-the-way-ryan-holiday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flickr.com/photos/wsdot/4282308940" TargetMode="Externa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BBBB3-4795-B790-CAD8-E9AAE024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33" y="2429933"/>
            <a:ext cx="8144933" cy="1998133"/>
          </a:xfrm>
        </p:spPr>
        <p:txBody>
          <a:bodyPr>
            <a:normAutofit/>
          </a:bodyPr>
          <a:lstStyle/>
          <a:p>
            <a:r>
              <a:rPr lang="en-US" sz="5400" dirty="0"/>
              <a:t>Servant Leadership</a:t>
            </a:r>
            <a:br>
              <a:rPr lang="en-US" sz="5400" dirty="0"/>
            </a:br>
            <a:r>
              <a:rPr lang="en-US" sz="1600" dirty="0"/>
              <a:t>by Jack </a:t>
            </a:r>
            <a:r>
              <a:rPr lang="en-US" sz="1600" dirty="0" err="1"/>
              <a:t>Kocur</a:t>
            </a:r>
            <a:br>
              <a:rPr lang="en-US" sz="1600" dirty="0"/>
            </a:br>
            <a:r>
              <a:rPr lang="en-US" sz="1600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243954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2A6F71C0-8D3F-0551-AA83-65A1627B6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Change Your Outlook</a:t>
            </a:r>
          </a:p>
        </p:txBody>
      </p:sp>
      <p:pic>
        <p:nvPicPr>
          <p:cNvPr id="10" name="Online Media 9" descr="Why I Practice Marcus Aurelius' Meditation On Mortality | Ryan Holiday | Daily Stoic Thoughts #24">
            <a:hlinkClick r:id="" action="ppaction://media"/>
            <a:extLst>
              <a:ext uri="{FF2B5EF4-FFF2-40B4-BE49-F238E27FC236}">
                <a16:creationId xmlns:a16="http://schemas.microsoft.com/office/drawing/2014/main" id="{7102F96A-03E1-AAC4-C681-E942A8BA40E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66738" y="1600200"/>
            <a:ext cx="8010525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5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B35F-A0DD-56A3-A85A-80021E740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4000" dirty="0"/>
              <a:t>Memento</a:t>
            </a:r>
            <a:r>
              <a:rPr lang="en-US" dirty="0"/>
              <a:t> </a:t>
            </a:r>
            <a:r>
              <a:rPr lang="en-US" sz="3600" dirty="0"/>
              <a:t>Mori</a:t>
            </a:r>
          </a:p>
        </p:txBody>
      </p:sp>
      <p:pic>
        <p:nvPicPr>
          <p:cNvPr id="6" name="Content Placeholder 5" descr="A skull and a flower next to a glass vase&#10;&#10;Description automatically generated">
            <a:extLst>
              <a:ext uri="{FF2B5EF4-FFF2-40B4-BE49-F238E27FC236}">
                <a16:creationId xmlns:a16="http://schemas.microsoft.com/office/drawing/2014/main" id="{6C0CAE82-051D-A9D3-5934-6883620D9D8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" r="2" b="2"/>
          <a:stretch/>
        </p:blipFill>
        <p:spPr>
          <a:xfrm>
            <a:off x="1792288" y="612775"/>
            <a:ext cx="5486400" cy="4114800"/>
          </a:xfrm>
          <a:noFill/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DAADF5C-48EC-6CC8-5888-270857B8A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/>
          <a:p>
            <a:pPr algn="ctr"/>
            <a:r>
              <a:rPr lang="en-US" dirty="0"/>
              <a:t>Remember I will Die,  so live in the moment!</a:t>
            </a:r>
          </a:p>
        </p:txBody>
      </p:sp>
    </p:spTree>
    <p:extLst>
      <p:ext uri="{BB962C8B-B14F-4D97-AF65-F5344CB8AC3E}">
        <p14:creationId xmlns:p14="http://schemas.microsoft.com/office/powerpoint/2010/main" val="802823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descr="Jeremy Camp - Keep Me In The Moment">
            <a:hlinkClick r:id="" action="ppaction://media"/>
            <a:extLst>
              <a:ext uri="{FF2B5EF4-FFF2-40B4-BE49-F238E27FC236}">
                <a16:creationId xmlns:a16="http://schemas.microsoft.com/office/drawing/2014/main" id="{DC0457DD-229D-776A-0ADC-E67E75A9BCB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24767" y="1650813"/>
            <a:ext cx="6294466" cy="355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19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0B2D1-1759-16FD-E574-23136910D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leaders do is they make situations and people better…At the end of the day, the essence of what they do is they strategically and practically…move people to be different. 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—Randall </a:t>
            </a:r>
            <a:r>
              <a:rPr lang="en-US" sz="24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Stutman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1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nline Media 9" descr="Powerful Learning from This Scene in Invictus: What is Your Philosophy on Leadership?">
            <a:hlinkClick r:id="" action="ppaction://media"/>
            <a:extLst>
              <a:ext uri="{FF2B5EF4-FFF2-40B4-BE49-F238E27FC236}">
                <a16:creationId xmlns:a16="http://schemas.microsoft.com/office/drawing/2014/main" id="{CDDC9B11-19C5-59D4-429F-E9B2ED5E7D6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 rotWithShape="1">
          <a:blip r:embed="rId3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069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Serve </a:t>
            </a:r>
            <a:r>
              <a:rPr lang="en-US" i="1" u="sng" dirty="0">
                <a:solidFill>
                  <a:srgbClr val="0070C0"/>
                </a:solidFill>
              </a:rPr>
              <a:t>Unto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1600" dirty="0"/>
              <a:t>I</a:t>
            </a:r>
            <a:r>
              <a:rPr lang="en-US" sz="2400" dirty="0"/>
              <a:t>t starts with </a:t>
            </a:r>
            <a:r>
              <a:rPr lang="en-US" sz="2400" b="1" i="1" u="sng" dirty="0"/>
              <a:t>YOU!!</a:t>
            </a:r>
          </a:p>
          <a:p>
            <a:pPr lvl="1">
              <a:lnSpc>
                <a:spcPct val="140000"/>
              </a:lnSpc>
            </a:pPr>
            <a:r>
              <a:rPr lang="en-US" sz="1600" dirty="0"/>
              <a:t>Lead by </a:t>
            </a:r>
            <a:r>
              <a:rPr lang="en-US" sz="1600" dirty="0">
                <a:solidFill>
                  <a:srgbClr val="FF0000"/>
                </a:solidFill>
              </a:rPr>
              <a:t>EXAMPLE</a:t>
            </a:r>
            <a:r>
              <a:rPr lang="en-US" sz="1600" dirty="0"/>
              <a:t>: to “</a:t>
            </a:r>
            <a:r>
              <a:rPr lang="en-US" sz="1600" dirty="0">
                <a:solidFill>
                  <a:srgbClr val="FF0000"/>
                </a:solidFill>
              </a:rPr>
              <a:t>SERVE</a:t>
            </a:r>
            <a:r>
              <a:rPr lang="en-US" sz="1600" dirty="0"/>
              <a:t>”</a:t>
            </a:r>
          </a:p>
          <a:p>
            <a:pPr lvl="2">
              <a:lnSpc>
                <a:spcPct val="140000"/>
              </a:lnSpc>
            </a:pPr>
            <a:r>
              <a:rPr lang="en-US" sz="1600" dirty="0">
                <a:solidFill>
                  <a:srgbClr val="FF0000"/>
                </a:solidFill>
              </a:rPr>
              <a:t>Humble</a:t>
            </a:r>
            <a:r>
              <a:rPr lang="en-US" sz="1600" dirty="0"/>
              <a:t> yourself: it is not about you, but those around you (sweep the sheds)</a:t>
            </a:r>
          </a:p>
          <a:p>
            <a:pPr lvl="2">
              <a:lnSpc>
                <a:spcPct val="140000"/>
              </a:lnSpc>
            </a:pPr>
            <a:r>
              <a:rPr lang="en-US" sz="1600" dirty="0"/>
              <a:t>Choose your </a:t>
            </a:r>
            <a:r>
              <a:rPr lang="en-US" sz="1600" dirty="0">
                <a:solidFill>
                  <a:srgbClr val="FF0000"/>
                </a:solidFill>
              </a:rPr>
              <a:t>STYLE</a:t>
            </a:r>
            <a:r>
              <a:rPr lang="en-US" sz="1600" dirty="0"/>
              <a:t> that helps you </a:t>
            </a:r>
            <a:r>
              <a:rPr lang="en-US" sz="1600" u="sng" dirty="0"/>
              <a:t>relate</a:t>
            </a:r>
            <a:r>
              <a:rPr lang="en-US" sz="1600" dirty="0"/>
              <a:t> to others</a:t>
            </a:r>
          </a:p>
          <a:p>
            <a:pPr lvl="1">
              <a:lnSpc>
                <a:spcPct val="140000"/>
              </a:lnSpc>
            </a:pPr>
            <a:r>
              <a:rPr lang="en-US" sz="1600" dirty="0"/>
              <a:t>To </a:t>
            </a:r>
            <a:r>
              <a:rPr lang="en-US" sz="1600" dirty="0">
                <a:solidFill>
                  <a:srgbClr val="FF0000"/>
                </a:solidFill>
              </a:rPr>
              <a:t>INSPIRED</a:t>
            </a:r>
            <a:r>
              <a:rPr lang="en-US" sz="1600" dirty="0"/>
              <a:t> those around you to be better than they think they can be.</a:t>
            </a:r>
          </a:p>
          <a:p>
            <a:pPr lvl="1">
              <a:lnSpc>
                <a:spcPct val="140000"/>
              </a:lnSpc>
            </a:pPr>
            <a:r>
              <a:rPr lang="en-US" sz="1600" dirty="0"/>
              <a:t>Find ways to help others </a:t>
            </a:r>
            <a:r>
              <a:rPr lang="en-US" sz="1600" dirty="0">
                <a:solidFill>
                  <a:srgbClr val="FF0000"/>
                </a:solidFill>
              </a:rPr>
              <a:t>ADAPT</a:t>
            </a:r>
            <a:r>
              <a:rPr lang="en-US" sz="1600" dirty="0"/>
              <a:t>  or/and </a:t>
            </a:r>
            <a:r>
              <a:rPr lang="en-US" sz="1600" dirty="0">
                <a:solidFill>
                  <a:srgbClr val="FF0000"/>
                </a:solidFill>
              </a:rPr>
              <a:t>Respond: </a:t>
            </a:r>
            <a:r>
              <a:rPr lang="en-US" sz="1600" dirty="0"/>
              <a:t>“Using the work of others”</a:t>
            </a:r>
          </a:p>
          <a:p>
            <a:pPr lvl="1">
              <a:lnSpc>
                <a:spcPct val="140000"/>
              </a:lnSpc>
            </a:pPr>
            <a:r>
              <a:rPr lang="en-US" sz="1600" dirty="0"/>
              <a:t>Fill your cup/jug </a:t>
            </a:r>
            <a:r>
              <a:rPr lang="en-US" sz="1600" dirty="0">
                <a:solidFill>
                  <a:srgbClr val="FF0000"/>
                </a:solidFill>
              </a:rPr>
              <a:t>Daily</a:t>
            </a:r>
          </a:p>
          <a:p>
            <a:pPr lvl="1">
              <a:lnSpc>
                <a:spcPct val="140000"/>
              </a:lnSpc>
            </a:pPr>
            <a:endParaRPr lang="en-US" sz="1100" dirty="0"/>
          </a:p>
        </p:txBody>
      </p:sp>
      <p:pic>
        <p:nvPicPr>
          <p:cNvPr id="5" name="Picture 4" descr="A silhouette of a person with his hand on his chin&#10;&#10;Description automatically generated">
            <a:extLst>
              <a:ext uri="{FF2B5EF4-FFF2-40B4-BE49-F238E27FC236}">
                <a16:creationId xmlns:a16="http://schemas.microsoft.com/office/drawing/2014/main" id="{91447347-B61D-7606-56D1-E44A195EC35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4378" r="16283" b="1"/>
          <a:stretch/>
        </p:blipFill>
        <p:spPr>
          <a:xfrm>
            <a:off x="4648200" y="1600200"/>
            <a:ext cx="4038600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304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A4E24-C22D-6543-B0E8-196AE817C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anchor="t">
            <a:normAutofit/>
          </a:bodyPr>
          <a:lstStyle/>
          <a:p>
            <a:r>
              <a:rPr lang="en-US" dirty="0"/>
              <a:t>Arete vs Being Average</a:t>
            </a:r>
          </a:p>
        </p:txBody>
      </p:sp>
      <p:pic>
        <p:nvPicPr>
          <p:cNvPr id="4" name="Content Placeholder 8" descr="A diagram of a triangle&#10;&#10;Description automatically generated">
            <a:extLst>
              <a:ext uri="{FF2B5EF4-FFF2-40B4-BE49-F238E27FC236}">
                <a16:creationId xmlns:a16="http://schemas.microsoft.com/office/drawing/2014/main" id="{9BD66B66-C881-B751-BE17-6C7DA93BB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82114"/>
            <a:ext cx="4038600" cy="3362134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AFF45-BCE7-8D42-A301-B14791AA8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i="1" u="sng" dirty="0"/>
              <a:t>Are you Inspired?</a:t>
            </a:r>
          </a:p>
          <a:p>
            <a:r>
              <a:rPr lang="en-US" dirty="0"/>
              <a:t>Passion to be the/your </a:t>
            </a:r>
            <a:r>
              <a:rPr lang="en-US" dirty="0">
                <a:solidFill>
                  <a:srgbClr val="FF0000"/>
                </a:solidFill>
              </a:rPr>
              <a:t>Best!</a:t>
            </a:r>
          </a:p>
          <a:p>
            <a:r>
              <a:rPr lang="en-US" dirty="0"/>
              <a:t>Refers to "</a:t>
            </a:r>
            <a:r>
              <a:rPr lang="en-US" dirty="0">
                <a:solidFill>
                  <a:srgbClr val="FF0000"/>
                </a:solidFill>
              </a:rPr>
              <a:t>excellence</a:t>
            </a:r>
            <a:r>
              <a:rPr lang="en-US" dirty="0"/>
              <a:t>" of any kind. The term may also mean "</a:t>
            </a:r>
            <a:r>
              <a:rPr lang="en-US" dirty="0">
                <a:solidFill>
                  <a:srgbClr val="FF0000"/>
                </a:solidFill>
              </a:rPr>
              <a:t>moral virtue</a:t>
            </a:r>
            <a:r>
              <a:rPr lang="en-US" dirty="0"/>
              <a:t>”. Its this notion of excellence was ultimately bound up with the notion of the fulfillment of purpose or function: the act of living up to one’s </a:t>
            </a:r>
            <a:r>
              <a:rPr lang="en-US" dirty="0">
                <a:solidFill>
                  <a:srgbClr val="FF0000"/>
                </a:solidFill>
              </a:rPr>
              <a:t>FULL POTENTIAL!</a:t>
            </a:r>
          </a:p>
        </p:txBody>
      </p:sp>
    </p:spTree>
    <p:extLst>
      <p:ext uri="{BB962C8B-B14F-4D97-AF65-F5344CB8AC3E}">
        <p14:creationId xmlns:p14="http://schemas.microsoft.com/office/powerpoint/2010/main" val="408285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6" descr="Ryan Holiday | What Does &quot;The Obstacle Is the Way&quot; Mean? | Stoic Thoughts #2">
            <a:hlinkClick r:id="" action="ppaction://media"/>
            <a:extLst>
              <a:ext uri="{FF2B5EF4-FFF2-40B4-BE49-F238E27FC236}">
                <a16:creationId xmlns:a16="http://schemas.microsoft.com/office/drawing/2014/main" id="{448C40F9-98DE-AAAD-AEF0-397F41EE92D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0488" y="896946"/>
            <a:ext cx="8963025" cy="50641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884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2CC6-BC90-CA1C-99C3-BC8DCD5E9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900" dirty="0"/>
              <a:t>“The Obstacles Is The Way” </a:t>
            </a:r>
            <a:r>
              <a:rPr lang="en-US" sz="1800" dirty="0"/>
              <a:t>by Ryan Holiday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09E3B21D-43EF-D8FE-E8B2-58C55A15C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166017"/>
            <a:ext cx="4038600" cy="5347672"/>
          </a:xfrm>
        </p:spPr>
        <p:txBody>
          <a:bodyPr>
            <a:normAutofit/>
          </a:bodyPr>
          <a:lstStyle/>
          <a:p>
            <a:r>
              <a:rPr lang="en-US" sz="1600" dirty="0"/>
              <a:t>What stands in the </a:t>
            </a:r>
            <a:r>
              <a:rPr lang="en-US" sz="1600" dirty="0">
                <a:solidFill>
                  <a:srgbClr val="FF0000"/>
                </a:solidFill>
              </a:rPr>
              <a:t>WAY</a:t>
            </a:r>
            <a:r>
              <a:rPr lang="en-US" sz="1600" dirty="0"/>
              <a:t> becomes the </a:t>
            </a:r>
            <a:r>
              <a:rPr lang="en-US" sz="1600" dirty="0">
                <a:solidFill>
                  <a:srgbClr val="FF0000"/>
                </a:solidFill>
              </a:rPr>
              <a:t>WAY.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YOU</a:t>
            </a:r>
            <a:r>
              <a:rPr lang="en-US" sz="1600" dirty="0"/>
              <a:t> get to decide, </a:t>
            </a:r>
            <a:r>
              <a:rPr lang="en-US" sz="1600" dirty="0">
                <a:solidFill>
                  <a:srgbClr val="FF0000"/>
                </a:solidFill>
              </a:rPr>
              <a:t>YOU</a:t>
            </a:r>
            <a:r>
              <a:rPr lang="en-US" sz="1600" dirty="0"/>
              <a:t> get to choose, no one choices for </a:t>
            </a:r>
            <a:r>
              <a:rPr lang="en-US" sz="1600" dirty="0">
                <a:solidFill>
                  <a:srgbClr val="FF0000"/>
                </a:solidFill>
              </a:rPr>
              <a:t>YOU</a:t>
            </a:r>
            <a:r>
              <a:rPr lang="en-US" sz="1600" dirty="0"/>
              <a:t>.</a:t>
            </a:r>
          </a:p>
          <a:p>
            <a:r>
              <a:rPr lang="en-US" sz="1600" dirty="0"/>
              <a:t>Embrace the struggle </a:t>
            </a:r>
            <a:r>
              <a:rPr lang="en-US" sz="1600" i="1" dirty="0"/>
              <a:t>(challenges) </a:t>
            </a:r>
            <a:r>
              <a:rPr lang="en-US" sz="1600" dirty="0"/>
              <a:t>and equipped yourself with the skills to be resilient.</a:t>
            </a:r>
          </a:p>
          <a:p>
            <a:r>
              <a:rPr lang="en-US" sz="1600" dirty="0"/>
              <a:t>How are you pouring into yourself ? </a:t>
            </a:r>
          </a:p>
          <a:p>
            <a:pPr lvl="1"/>
            <a:r>
              <a:rPr lang="en-US" sz="1200" dirty="0"/>
              <a:t>Collaborating</a:t>
            </a:r>
          </a:p>
          <a:p>
            <a:pPr lvl="1"/>
            <a:r>
              <a:rPr lang="en-US" sz="1200" dirty="0"/>
              <a:t>Reading</a:t>
            </a:r>
          </a:p>
          <a:p>
            <a:pPr lvl="1"/>
            <a:r>
              <a:rPr lang="en-US" sz="1200" dirty="0"/>
              <a:t>Music, video, movies, podcast</a:t>
            </a:r>
          </a:p>
          <a:p>
            <a:pPr lvl="1"/>
            <a:r>
              <a:rPr lang="en-US" sz="1200" dirty="0"/>
              <a:t>Working out</a:t>
            </a:r>
          </a:p>
          <a:p>
            <a:pPr lvl="1"/>
            <a:r>
              <a:rPr lang="en-US" sz="1200" dirty="0"/>
              <a:t>Mentors</a:t>
            </a:r>
          </a:p>
        </p:txBody>
      </p:sp>
      <p:pic>
        <p:nvPicPr>
          <p:cNvPr id="15" name="Content Placeholder 14" descr="A book cover with a laurel wreath&#10;&#10;Description automatically generated">
            <a:extLst>
              <a:ext uri="{FF2B5EF4-FFF2-40B4-BE49-F238E27FC236}">
                <a16:creationId xmlns:a16="http://schemas.microsoft.com/office/drawing/2014/main" id="{80975084-0F44-490D-ACFE-0A8C164270B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4907" y="1974278"/>
            <a:ext cx="2027794" cy="2909444"/>
          </a:xfrm>
        </p:spPr>
      </p:pic>
      <p:pic>
        <p:nvPicPr>
          <p:cNvPr id="24" name="Picture 23" descr="A large rock on the side of a road&#10;&#10;Description automatically generated">
            <a:extLst>
              <a:ext uri="{FF2B5EF4-FFF2-40B4-BE49-F238E27FC236}">
                <a16:creationId xmlns:a16="http://schemas.microsoft.com/office/drawing/2014/main" id="{87638563-4ED1-720A-BE4A-FF0751E2F9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310740" y="4392338"/>
            <a:ext cx="2185060" cy="163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20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0" y="731837"/>
            <a:ext cx="8445260" cy="1143000"/>
          </a:xfrm>
        </p:spPr>
        <p:txBody>
          <a:bodyPr anchor="t"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CONNECTION</a:t>
            </a:r>
            <a:r>
              <a:rPr lang="en-US" dirty="0"/>
              <a:t> before </a:t>
            </a:r>
            <a:r>
              <a:rPr lang="en-US" dirty="0">
                <a:solidFill>
                  <a:srgbClr val="FF0000"/>
                </a:solidFill>
              </a:rPr>
              <a:t>DIRECTION!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370" y="1600199"/>
            <a:ext cx="4522573" cy="4525963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1400" dirty="0"/>
              <a:t>Develop a </a:t>
            </a:r>
            <a:r>
              <a:rPr lang="en-US" sz="1400" b="1" u="sng" dirty="0"/>
              <a:t>Relationship</a:t>
            </a:r>
            <a:r>
              <a:rPr lang="en-US" sz="1400" u="sng" dirty="0"/>
              <a:t> </a:t>
            </a:r>
            <a:r>
              <a:rPr lang="en-US" sz="1400" b="1" u="sng" dirty="0"/>
              <a:t>and Connect</a:t>
            </a:r>
            <a:r>
              <a:rPr lang="en-US" sz="1400" dirty="0"/>
              <a:t> with those you are leading.</a:t>
            </a:r>
          </a:p>
          <a:p>
            <a:pPr lvl="1">
              <a:lnSpc>
                <a:spcPct val="140000"/>
              </a:lnSpc>
            </a:pPr>
            <a:r>
              <a:rPr lang="en-US" sz="1400" b="1" i="1" dirty="0">
                <a:solidFill>
                  <a:srgbClr val="FF0000"/>
                </a:solidFill>
              </a:rPr>
              <a:t>WHY</a:t>
            </a:r>
            <a:r>
              <a:rPr lang="en-US" sz="1400" dirty="0"/>
              <a:t> are they there? </a:t>
            </a:r>
          </a:p>
          <a:p>
            <a:pPr lvl="1">
              <a:lnSpc>
                <a:spcPct val="140000"/>
              </a:lnSpc>
            </a:pPr>
            <a:r>
              <a:rPr lang="en-US" sz="1400" dirty="0"/>
              <a:t>What is their </a:t>
            </a:r>
            <a:r>
              <a:rPr lang="en-US" sz="1400" dirty="0">
                <a:solidFill>
                  <a:srgbClr val="FF0000"/>
                </a:solidFill>
              </a:rPr>
              <a:t>PURPOSE</a:t>
            </a:r>
            <a:r>
              <a:rPr lang="en-US" sz="1400" dirty="0"/>
              <a:t>?</a:t>
            </a:r>
          </a:p>
          <a:p>
            <a:pPr lvl="1">
              <a:lnSpc>
                <a:spcPct val="140000"/>
              </a:lnSpc>
            </a:pPr>
            <a:r>
              <a:rPr lang="en-US" sz="1400" dirty="0"/>
              <a:t>Help them find their love or </a:t>
            </a:r>
            <a:r>
              <a:rPr lang="en-US" sz="1400" dirty="0">
                <a:solidFill>
                  <a:srgbClr val="FF0000"/>
                </a:solidFill>
              </a:rPr>
              <a:t>PASSION</a:t>
            </a:r>
            <a:r>
              <a:rPr lang="en-US" sz="1400" dirty="0"/>
              <a:t> for what they are doing.</a:t>
            </a:r>
          </a:p>
          <a:p>
            <a:pPr lvl="1">
              <a:lnSpc>
                <a:spcPct val="140000"/>
              </a:lnSpc>
            </a:pPr>
            <a:r>
              <a:rPr lang="en-US" sz="1400" dirty="0"/>
              <a:t>Create a safe space for </a:t>
            </a:r>
            <a:r>
              <a:rPr lang="en-US" sz="1400" dirty="0">
                <a:solidFill>
                  <a:srgbClr val="FF0000"/>
                </a:solidFill>
              </a:rPr>
              <a:t>CONVERSATION</a:t>
            </a:r>
            <a:r>
              <a:rPr lang="en-US" sz="1400" dirty="0"/>
              <a:t> outside of work-related topics.</a:t>
            </a:r>
          </a:p>
          <a:p>
            <a:pPr lvl="1">
              <a:lnSpc>
                <a:spcPct val="140000"/>
              </a:lnSpc>
            </a:pPr>
            <a:r>
              <a:rPr lang="en-US" sz="1400" dirty="0"/>
              <a:t>Give Empathy to others (different generations)</a:t>
            </a:r>
          </a:p>
          <a:p>
            <a:pPr lvl="1">
              <a:lnSpc>
                <a:spcPct val="140000"/>
              </a:lnSpc>
            </a:pPr>
            <a:r>
              <a:rPr lang="en-US" sz="1400" dirty="0"/>
              <a:t>Build </a:t>
            </a:r>
            <a:r>
              <a:rPr lang="en-US" sz="1400" dirty="0">
                <a:solidFill>
                  <a:srgbClr val="FF0000"/>
                </a:solidFill>
              </a:rPr>
              <a:t>TRUST</a:t>
            </a:r>
            <a:r>
              <a:rPr lang="en-US" sz="1400" dirty="0"/>
              <a:t>, without it, they will never sacrifice themselves for the team.</a:t>
            </a:r>
          </a:p>
          <a:p>
            <a:pPr lvl="2">
              <a:lnSpc>
                <a:spcPct val="140000"/>
              </a:lnSpc>
            </a:pPr>
            <a:r>
              <a:rPr lang="en-US" sz="1400" dirty="0"/>
              <a:t>Invest in who they are, and they will return the investment back to the Team</a:t>
            </a:r>
          </a:p>
        </p:txBody>
      </p:sp>
      <p:pic>
        <p:nvPicPr>
          <p:cNvPr id="6" name="Picture 5" descr="Text&#10;&#10;Description automatically generated with low confidence">
            <a:extLst>
              <a:ext uri="{FF2B5EF4-FFF2-40B4-BE49-F238E27FC236}">
                <a16:creationId xmlns:a16="http://schemas.microsoft.com/office/drawing/2014/main" id="{5A8C3527-D220-6848-AAB9-874E49374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035" y="1600200"/>
            <a:ext cx="2838930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149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 dirty="0">
                <a:latin typeface="+mj-lt"/>
                <a:ea typeface="+mj-ea"/>
                <a:cs typeface="+mj-cs"/>
              </a:rPr>
              <a:t>Help Guide Their </a:t>
            </a:r>
            <a:r>
              <a:rPr lang="en-US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BEHAVIOR</a:t>
            </a:r>
          </a:p>
        </p:txBody>
      </p:sp>
      <p:sp>
        <p:nvSpPr>
          <p:cNvPr id="3" name="Rectangle 2"/>
          <p:cNvSpPr/>
          <p:nvPr/>
        </p:nvSpPr>
        <p:spPr>
          <a:xfrm>
            <a:off x="660400" y="1209855"/>
            <a:ext cx="5715000" cy="56481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  <a:buFont typeface="Arial" pitchFamily="34" charset="0"/>
            </a:pPr>
            <a:r>
              <a:rPr lang="en-US" sz="1400" i="1" dirty="0"/>
              <a:t>Performance = capability + </a:t>
            </a:r>
            <a:r>
              <a:rPr lang="en-US" sz="1400" b="1" i="1" u="sng" dirty="0">
                <a:solidFill>
                  <a:srgbClr val="FF0000"/>
                </a:solidFill>
              </a:rPr>
              <a:t>BEHAVIOR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</a:p>
          <a:p>
            <a:pPr marL="285750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/>
              <a:t>The way you behave will bring out the best and worst of your capability</a:t>
            </a:r>
          </a:p>
          <a:p>
            <a:pPr marL="285750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400" dirty="0"/>
              <a:t>The Response falls into 2 types of Behaviors</a:t>
            </a: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/>
              <a:t> </a:t>
            </a:r>
            <a:r>
              <a:rPr lang="en-US" sz="1200" u="sng" dirty="0"/>
              <a:t>Positive</a:t>
            </a:r>
            <a:r>
              <a:rPr lang="en-US" sz="1200" dirty="0"/>
              <a:t> </a:t>
            </a:r>
          </a:p>
          <a:p>
            <a:pPr marL="1200150" lvl="2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/>
              <a:t>Kind</a:t>
            </a:r>
          </a:p>
          <a:p>
            <a:pPr marL="1200150" lvl="2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/>
              <a:t>Hardworking - Energized</a:t>
            </a:r>
          </a:p>
          <a:p>
            <a:pPr marL="1200150" lvl="2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/>
              <a:t>Empathy</a:t>
            </a:r>
          </a:p>
          <a:p>
            <a:pPr marL="1200150" lvl="2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/>
              <a:t>Confident</a:t>
            </a:r>
          </a:p>
          <a:p>
            <a:pPr marL="1200150" lvl="2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/>
              <a:t>Respectful</a:t>
            </a:r>
          </a:p>
          <a:p>
            <a:pPr marL="1200150" lvl="2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/>
              <a:t>Service</a:t>
            </a:r>
          </a:p>
          <a:p>
            <a:pPr marL="742950" lvl="1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u="sng" dirty="0"/>
              <a:t>Negative</a:t>
            </a:r>
            <a:endParaRPr lang="en-US" sz="1200" dirty="0"/>
          </a:p>
          <a:p>
            <a:pPr marL="1200150" lvl="2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/>
              <a:t>Angry</a:t>
            </a:r>
          </a:p>
          <a:p>
            <a:pPr marL="1200150" lvl="2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/>
              <a:t>Bossy</a:t>
            </a:r>
          </a:p>
          <a:p>
            <a:pPr marL="1200150" lvl="2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/>
              <a:t>Lack energy </a:t>
            </a:r>
          </a:p>
          <a:p>
            <a:pPr marL="1200150" lvl="2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/>
              <a:t>Grumpy and Moody</a:t>
            </a:r>
          </a:p>
          <a:p>
            <a:pPr marL="1200150" lvl="2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/>
              <a:t>Know-it-all</a:t>
            </a:r>
          </a:p>
          <a:p>
            <a:pPr marL="1200150" lvl="2" indent="-285750">
              <a:lnSpc>
                <a:spcPct val="14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/>
              <a:t>Selfish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DAA75D48-2A28-7F46-84BF-AFCB6F45D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400" y="2420875"/>
            <a:ext cx="3251200" cy="3632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707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{8AC03CFB-261B-384E-ABAA-0AA7DB4D43D2}tf16401369</Template>
  <TotalTime>6568</TotalTime>
  <Words>420</Words>
  <Application>Microsoft Macintosh PowerPoint</Application>
  <PresentationFormat>On-screen Show (4:3)</PresentationFormat>
  <Paragraphs>56</Paragraphs>
  <Slides>12</Slides>
  <Notes>1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Twilight</vt:lpstr>
      <vt:lpstr>Servant Leadership by Jack Kocur 2023</vt:lpstr>
      <vt:lpstr>PowerPoint Presentation</vt:lpstr>
      <vt:lpstr>PowerPoint Presentation</vt:lpstr>
      <vt:lpstr>Serve Unto Others</vt:lpstr>
      <vt:lpstr>Arete vs Being Average</vt:lpstr>
      <vt:lpstr>PowerPoint Presentation</vt:lpstr>
      <vt:lpstr>“The Obstacles Is The Way” by Ryan Holiday</vt:lpstr>
      <vt:lpstr>CONNECTION before DIRECTION! </vt:lpstr>
      <vt:lpstr>Help Guide Their BEHAVIOR</vt:lpstr>
      <vt:lpstr>Change Your Outlook</vt:lpstr>
      <vt:lpstr>Memento Mori</vt:lpstr>
      <vt:lpstr>PowerPoint Presentation</vt:lpstr>
    </vt:vector>
  </TitlesOfParts>
  <Company>pwpcamp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skills </dc:title>
  <dc:creator>John kocur</dc:creator>
  <cp:lastModifiedBy>Kocur, Jack</cp:lastModifiedBy>
  <cp:revision>67</cp:revision>
  <dcterms:created xsi:type="dcterms:W3CDTF">2013-02-12T04:40:23Z</dcterms:created>
  <dcterms:modified xsi:type="dcterms:W3CDTF">2023-10-08T17:16:32Z</dcterms:modified>
</cp:coreProperties>
</file>