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43" r:id="rId5"/>
    <p:sldMasterId id="2147483844" r:id="rId6"/>
  </p:sldMasterIdLst>
  <p:notesMasterIdLst>
    <p:notesMasterId r:id="rId36"/>
  </p:notesMasterIdLst>
  <p:handoutMasterIdLst>
    <p:handoutMasterId r:id="rId37"/>
  </p:handoutMasterIdLst>
  <p:sldIdLst>
    <p:sldId id="256" r:id="rId7"/>
    <p:sldId id="704" r:id="rId8"/>
    <p:sldId id="267" r:id="rId9"/>
    <p:sldId id="417" r:id="rId10"/>
    <p:sldId id="723" r:id="rId11"/>
    <p:sldId id="729" r:id="rId12"/>
    <p:sldId id="708" r:id="rId13"/>
    <p:sldId id="748" r:id="rId14"/>
    <p:sldId id="747" r:id="rId15"/>
    <p:sldId id="751" r:id="rId16"/>
    <p:sldId id="709" r:id="rId17"/>
    <p:sldId id="432" r:id="rId18"/>
    <p:sldId id="746" r:id="rId19"/>
    <p:sldId id="436" r:id="rId20"/>
    <p:sldId id="730" r:id="rId21"/>
    <p:sldId id="731" r:id="rId22"/>
    <p:sldId id="437" r:id="rId23"/>
    <p:sldId id="705" r:id="rId24"/>
    <p:sldId id="743" r:id="rId25"/>
    <p:sldId id="744" r:id="rId26"/>
    <p:sldId id="745" r:id="rId27"/>
    <p:sldId id="733" r:id="rId28"/>
    <p:sldId id="439" r:id="rId29"/>
    <p:sldId id="438" r:id="rId30"/>
    <p:sldId id="752" r:id="rId31"/>
    <p:sldId id="269" r:id="rId32"/>
    <p:sldId id="297" r:id="rId33"/>
    <p:sldId id="416" r:id="rId34"/>
    <p:sldId id="285" r:id="rId35"/>
  </p:sldIdLst>
  <p:sldSz cx="12192000" cy="6858000"/>
  <p:notesSz cx="7102475" cy="93884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5B"/>
    <a:srgbClr val="D500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2" autoAdjust="0"/>
    <p:restoredTop sz="69670" autoAdjust="0"/>
  </p:normalViewPr>
  <p:slideViewPr>
    <p:cSldViewPr snapToGrid="0">
      <p:cViewPr varScale="1">
        <p:scale>
          <a:sx n="117" d="100"/>
          <a:sy n="117" d="100"/>
        </p:scale>
        <p:origin x="320" y="168"/>
      </p:cViewPr>
      <p:guideLst/>
    </p:cSldViewPr>
  </p:slideViewPr>
  <p:outlineViewPr>
    <p:cViewPr>
      <p:scale>
        <a:sx n="33" d="100"/>
        <a:sy n="33" d="100"/>
      </p:scale>
      <p:origin x="0" y="-3510"/>
    </p:cViewPr>
  </p:outlineViewPr>
  <p:notesTextViewPr>
    <p:cViewPr>
      <p:scale>
        <a:sx n="1" d="1"/>
        <a:sy n="1" d="1"/>
      </p:scale>
      <p:origin x="0" y="0"/>
    </p:cViewPr>
  </p:notesTextViewPr>
  <p:notesViewPr>
    <p:cSldViewPr snapToGrid="0">
      <p:cViewPr varScale="1">
        <p:scale>
          <a:sx n="81" d="100"/>
          <a:sy n="81" d="100"/>
        </p:scale>
        <p:origin x="385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F835AC-7BA7-4682-989B-B4469A7BE958}" type="doc">
      <dgm:prSet loTypeId="urn:microsoft.com/office/officeart/2005/8/layout/process2" loCatId="process" qsTypeId="urn:microsoft.com/office/officeart/2005/8/quickstyle/3d1" qsCatId="3D" csTypeId="urn:microsoft.com/office/officeart/2005/8/colors/accent1_2" csCatId="accent1" phldr="1"/>
      <dgm:spPr/>
    </dgm:pt>
    <dgm:pt modelId="{A4B1C3FC-98EB-4743-88AD-22E7AF2C2744}">
      <dgm:prSet phldrT="[Text]" custT="1"/>
      <dgm:spPr>
        <a:solidFill>
          <a:srgbClr val="0070C0"/>
        </a:solidFill>
      </dgm:spPr>
      <dgm:t>
        <a:bodyPr/>
        <a:lstStyle/>
        <a:p>
          <a:r>
            <a:rPr lang="en-US" sz="2400" b="1" dirty="0">
              <a:solidFill>
                <a:srgbClr val="002060"/>
              </a:solidFill>
            </a:rPr>
            <a:t>Request of Accommodation by School</a:t>
          </a:r>
        </a:p>
      </dgm:t>
    </dgm:pt>
    <dgm:pt modelId="{D4991291-1D3E-49AD-9CBC-D0B9480E48C8}" type="parTrans" cxnId="{05CFB480-C94C-46BA-9D7B-6DF45AE78C94}">
      <dgm:prSet/>
      <dgm:spPr/>
      <dgm:t>
        <a:bodyPr/>
        <a:lstStyle/>
        <a:p>
          <a:endParaRPr lang="en-US"/>
        </a:p>
      </dgm:t>
    </dgm:pt>
    <dgm:pt modelId="{12393197-0948-4A68-B416-80DA6D82F802}" type="sibTrans" cxnId="{05CFB480-C94C-46BA-9D7B-6DF45AE78C94}">
      <dgm:prSet/>
      <dgm:spPr>
        <a:solidFill>
          <a:srgbClr val="0070C0"/>
        </a:solidFill>
      </dgm:spPr>
      <dgm:t>
        <a:bodyPr/>
        <a:lstStyle/>
        <a:p>
          <a:endParaRPr lang="en-US"/>
        </a:p>
      </dgm:t>
    </dgm:pt>
    <dgm:pt modelId="{B16E6055-EDFB-49CD-ADAA-FDEF4DB85E63}">
      <dgm:prSet phldrT="[Text]" custT="1"/>
      <dgm:spPr>
        <a:solidFill>
          <a:srgbClr val="00863D"/>
        </a:solidFill>
      </dgm:spPr>
      <dgm:t>
        <a:bodyPr/>
        <a:lstStyle/>
        <a:p>
          <a:r>
            <a:rPr lang="en-US" sz="2400" b="1" dirty="0">
              <a:solidFill>
                <a:srgbClr val="002060"/>
              </a:solidFill>
            </a:rPr>
            <a:t>State/Local Office Review</a:t>
          </a:r>
        </a:p>
      </dgm:t>
    </dgm:pt>
    <dgm:pt modelId="{78247F97-FD25-4C5F-9666-5E55F5994353}" type="parTrans" cxnId="{6C944AC2-CA94-4106-AA60-6E20D448C346}">
      <dgm:prSet/>
      <dgm:spPr/>
      <dgm:t>
        <a:bodyPr/>
        <a:lstStyle/>
        <a:p>
          <a:endParaRPr lang="en-US"/>
        </a:p>
      </dgm:t>
    </dgm:pt>
    <dgm:pt modelId="{D20C67F8-AAF8-4724-915D-77557D87321F}" type="sibTrans" cxnId="{6C944AC2-CA94-4106-AA60-6E20D448C346}">
      <dgm:prSet/>
      <dgm:spPr>
        <a:solidFill>
          <a:srgbClr val="00863D"/>
        </a:solidFill>
      </dgm:spPr>
      <dgm:t>
        <a:bodyPr/>
        <a:lstStyle/>
        <a:p>
          <a:endParaRPr lang="en-US"/>
        </a:p>
      </dgm:t>
    </dgm:pt>
    <dgm:pt modelId="{4068724F-2656-4DEE-8646-FBCC5EBABA02}">
      <dgm:prSet phldrT="[Text]" custT="1"/>
      <dgm:spPr>
        <a:solidFill>
          <a:srgbClr val="92D050"/>
        </a:solidFill>
      </dgm:spPr>
      <dgm:t>
        <a:bodyPr/>
        <a:lstStyle/>
        <a:p>
          <a:r>
            <a:rPr lang="en-US" sz="2400" b="1" dirty="0">
              <a:solidFill>
                <a:srgbClr val="002060"/>
              </a:solidFill>
            </a:rPr>
            <a:t>Written Determination from State/Local Office</a:t>
          </a:r>
        </a:p>
      </dgm:t>
    </dgm:pt>
    <dgm:pt modelId="{FAAC5704-6B2A-4B05-9EDA-DE8545C6F142}" type="parTrans" cxnId="{5C61A390-6C4B-403E-8828-4A4FC3C6E8E5}">
      <dgm:prSet/>
      <dgm:spPr/>
      <dgm:t>
        <a:bodyPr/>
        <a:lstStyle/>
        <a:p>
          <a:endParaRPr lang="en-US"/>
        </a:p>
      </dgm:t>
    </dgm:pt>
    <dgm:pt modelId="{2F7F4A87-BEE7-4E09-B612-3204FA584649}" type="sibTrans" cxnId="{5C61A390-6C4B-403E-8828-4A4FC3C6E8E5}">
      <dgm:prSet/>
      <dgm:spPr>
        <a:solidFill>
          <a:srgbClr val="92D050"/>
        </a:solidFill>
      </dgm:spPr>
      <dgm:t>
        <a:bodyPr/>
        <a:lstStyle/>
        <a:p>
          <a:endParaRPr lang="en-US"/>
        </a:p>
      </dgm:t>
    </dgm:pt>
    <dgm:pt modelId="{C0FB0C7E-CBFB-467B-AFF4-93B0DB7DE455}">
      <dgm:prSet phldrT="[Text]" custT="1"/>
      <dgm:spPr>
        <a:solidFill>
          <a:srgbClr val="FF9900"/>
        </a:solidFill>
      </dgm:spPr>
      <dgm:t>
        <a:bodyPr/>
        <a:lstStyle/>
        <a:p>
          <a:r>
            <a:rPr lang="en-US" sz="2400" b="1" dirty="0">
              <a:solidFill>
                <a:srgbClr val="002060"/>
              </a:solidFill>
            </a:rPr>
            <a:t>Competition with Approval of Accommodation. Must be available at the game.</a:t>
          </a:r>
        </a:p>
      </dgm:t>
    </dgm:pt>
    <dgm:pt modelId="{EDFEC1E4-8B44-45FE-A702-04F6E064F983}" type="parTrans" cxnId="{7F4796E1-4B24-48EB-9A61-95684270EB79}">
      <dgm:prSet/>
      <dgm:spPr/>
      <dgm:t>
        <a:bodyPr/>
        <a:lstStyle/>
        <a:p>
          <a:endParaRPr lang="en-US"/>
        </a:p>
      </dgm:t>
    </dgm:pt>
    <dgm:pt modelId="{4507DC97-E1FA-4606-AC09-9FB57177F915}" type="sibTrans" cxnId="{7F4796E1-4B24-48EB-9A61-95684270EB79}">
      <dgm:prSet/>
      <dgm:spPr/>
      <dgm:t>
        <a:bodyPr/>
        <a:lstStyle/>
        <a:p>
          <a:endParaRPr lang="en-US"/>
        </a:p>
      </dgm:t>
    </dgm:pt>
    <dgm:pt modelId="{3C30647F-7023-47BD-80BB-626465400E8D}" type="pres">
      <dgm:prSet presAssocID="{EEF835AC-7BA7-4682-989B-B4469A7BE958}" presName="linearFlow" presStyleCnt="0">
        <dgm:presLayoutVars>
          <dgm:resizeHandles val="exact"/>
        </dgm:presLayoutVars>
      </dgm:prSet>
      <dgm:spPr/>
    </dgm:pt>
    <dgm:pt modelId="{6C3C8CD8-03F6-4926-B2B3-2F28F2B74F3D}" type="pres">
      <dgm:prSet presAssocID="{A4B1C3FC-98EB-4743-88AD-22E7AF2C2744}" presName="node" presStyleLbl="node1" presStyleIdx="0" presStyleCnt="4" custScaleX="353439" custScaleY="194789">
        <dgm:presLayoutVars>
          <dgm:bulletEnabled val="1"/>
        </dgm:presLayoutVars>
      </dgm:prSet>
      <dgm:spPr/>
    </dgm:pt>
    <dgm:pt modelId="{8B9802B6-2A1E-4E46-A9A1-063D127DDAE3}" type="pres">
      <dgm:prSet presAssocID="{12393197-0948-4A68-B416-80DA6D82F802}" presName="sibTrans" presStyleLbl="sibTrans2D1" presStyleIdx="0" presStyleCnt="3"/>
      <dgm:spPr/>
    </dgm:pt>
    <dgm:pt modelId="{578203D9-898F-4F4A-9BE7-8A65F5DFD6C3}" type="pres">
      <dgm:prSet presAssocID="{12393197-0948-4A68-B416-80DA6D82F802}" presName="connectorText" presStyleLbl="sibTrans2D1" presStyleIdx="0" presStyleCnt="3"/>
      <dgm:spPr/>
    </dgm:pt>
    <dgm:pt modelId="{9C66D5C4-3F28-4921-83F2-F1FF3306E118}" type="pres">
      <dgm:prSet presAssocID="{B16E6055-EDFB-49CD-ADAA-FDEF4DB85E63}" presName="node" presStyleLbl="node1" presStyleIdx="1" presStyleCnt="4" custScaleX="353439" custScaleY="182104">
        <dgm:presLayoutVars>
          <dgm:bulletEnabled val="1"/>
        </dgm:presLayoutVars>
      </dgm:prSet>
      <dgm:spPr/>
    </dgm:pt>
    <dgm:pt modelId="{6D5D513C-4235-4773-8C1B-9E7F89B220E5}" type="pres">
      <dgm:prSet presAssocID="{D20C67F8-AAF8-4724-915D-77557D87321F}" presName="sibTrans" presStyleLbl="sibTrans2D1" presStyleIdx="1" presStyleCnt="3"/>
      <dgm:spPr/>
    </dgm:pt>
    <dgm:pt modelId="{1E604530-974B-4C1A-8B72-606D473BCC3D}" type="pres">
      <dgm:prSet presAssocID="{D20C67F8-AAF8-4724-915D-77557D87321F}" presName="connectorText" presStyleLbl="sibTrans2D1" presStyleIdx="1" presStyleCnt="3"/>
      <dgm:spPr/>
    </dgm:pt>
    <dgm:pt modelId="{5DA36336-D0CB-40A5-8731-D425E2D33E05}" type="pres">
      <dgm:prSet presAssocID="{4068724F-2656-4DEE-8646-FBCC5EBABA02}" presName="node" presStyleLbl="node1" presStyleIdx="2" presStyleCnt="4" custScaleX="353439" custScaleY="169560">
        <dgm:presLayoutVars>
          <dgm:bulletEnabled val="1"/>
        </dgm:presLayoutVars>
      </dgm:prSet>
      <dgm:spPr/>
    </dgm:pt>
    <dgm:pt modelId="{B90EB91F-9EE4-4C62-8F32-F6603E646A01}" type="pres">
      <dgm:prSet presAssocID="{2F7F4A87-BEE7-4E09-B612-3204FA584649}" presName="sibTrans" presStyleLbl="sibTrans2D1" presStyleIdx="2" presStyleCnt="3"/>
      <dgm:spPr/>
    </dgm:pt>
    <dgm:pt modelId="{0E2AA5C6-6727-452A-87A1-E25382C0D418}" type="pres">
      <dgm:prSet presAssocID="{2F7F4A87-BEE7-4E09-B612-3204FA584649}" presName="connectorText" presStyleLbl="sibTrans2D1" presStyleIdx="2" presStyleCnt="3"/>
      <dgm:spPr/>
    </dgm:pt>
    <dgm:pt modelId="{F4A4317D-A8D5-4F6D-86D0-7E3DF23970CB}" type="pres">
      <dgm:prSet presAssocID="{C0FB0C7E-CBFB-467B-AFF4-93B0DB7DE455}" presName="node" presStyleLbl="node1" presStyleIdx="3" presStyleCnt="4" custScaleX="353439" custScaleY="278433">
        <dgm:presLayoutVars>
          <dgm:bulletEnabled val="1"/>
        </dgm:presLayoutVars>
      </dgm:prSet>
      <dgm:spPr/>
    </dgm:pt>
  </dgm:ptLst>
  <dgm:cxnLst>
    <dgm:cxn modelId="{0DAE6020-F727-4221-9D8C-F471C7ECFCA3}" type="presOf" srcId="{2F7F4A87-BEE7-4E09-B612-3204FA584649}" destId="{0E2AA5C6-6727-452A-87A1-E25382C0D418}" srcOrd="1" destOrd="0" presId="urn:microsoft.com/office/officeart/2005/8/layout/process2"/>
    <dgm:cxn modelId="{6289C320-2366-4073-BA7B-1775B30BD6BB}" type="presOf" srcId="{B16E6055-EDFB-49CD-ADAA-FDEF4DB85E63}" destId="{9C66D5C4-3F28-4921-83F2-F1FF3306E118}" srcOrd="0" destOrd="0" presId="urn:microsoft.com/office/officeart/2005/8/layout/process2"/>
    <dgm:cxn modelId="{8A04564D-DFC3-4AED-B9BB-21134384C2B8}" type="presOf" srcId="{D20C67F8-AAF8-4724-915D-77557D87321F}" destId="{6D5D513C-4235-4773-8C1B-9E7F89B220E5}" srcOrd="0" destOrd="0" presId="urn:microsoft.com/office/officeart/2005/8/layout/process2"/>
    <dgm:cxn modelId="{115E0C7D-3DF0-4EE9-B473-D8F07398FCB7}" type="presOf" srcId="{A4B1C3FC-98EB-4743-88AD-22E7AF2C2744}" destId="{6C3C8CD8-03F6-4926-B2B3-2F28F2B74F3D}" srcOrd="0" destOrd="0" presId="urn:microsoft.com/office/officeart/2005/8/layout/process2"/>
    <dgm:cxn modelId="{05CFB480-C94C-46BA-9D7B-6DF45AE78C94}" srcId="{EEF835AC-7BA7-4682-989B-B4469A7BE958}" destId="{A4B1C3FC-98EB-4743-88AD-22E7AF2C2744}" srcOrd="0" destOrd="0" parTransId="{D4991291-1D3E-49AD-9CBC-D0B9480E48C8}" sibTransId="{12393197-0948-4A68-B416-80DA6D82F802}"/>
    <dgm:cxn modelId="{9E8BC785-E561-4C30-ACC4-8DBEE20BD076}" type="presOf" srcId="{4068724F-2656-4DEE-8646-FBCC5EBABA02}" destId="{5DA36336-D0CB-40A5-8731-D425E2D33E05}" srcOrd="0" destOrd="0" presId="urn:microsoft.com/office/officeart/2005/8/layout/process2"/>
    <dgm:cxn modelId="{5C61A390-6C4B-403E-8828-4A4FC3C6E8E5}" srcId="{EEF835AC-7BA7-4682-989B-B4469A7BE958}" destId="{4068724F-2656-4DEE-8646-FBCC5EBABA02}" srcOrd="2" destOrd="0" parTransId="{FAAC5704-6B2A-4B05-9EDA-DE8545C6F142}" sibTransId="{2F7F4A87-BEE7-4E09-B612-3204FA584649}"/>
    <dgm:cxn modelId="{DFEB2EA2-22A8-4296-A315-F022669C5299}" type="presOf" srcId="{12393197-0948-4A68-B416-80DA6D82F802}" destId="{578203D9-898F-4F4A-9BE7-8A65F5DFD6C3}" srcOrd="1" destOrd="0" presId="urn:microsoft.com/office/officeart/2005/8/layout/process2"/>
    <dgm:cxn modelId="{734E00A6-C3C0-4639-9F17-A85C2507D71B}" type="presOf" srcId="{EEF835AC-7BA7-4682-989B-B4469A7BE958}" destId="{3C30647F-7023-47BD-80BB-626465400E8D}" srcOrd="0" destOrd="0" presId="urn:microsoft.com/office/officeart/2005/8/layout/process2"/>
    <dgm:cxn modelId="{D2B360B3-A64C-438E-AD0B-C38745FCC767}" type="presOf" srcId="{12393197-0948-4A68-B416-80DA6D82F802}" destId="{8B9802B6-2A1E-4E46-A9A1-063D127DDAE3}" srcOrd="0" destOrd="0" presId="urn:microsoft.com/office/officeart/2005/8/layout/process2"/>
    <dgm:cxn modelId="{6C944AC2-CA94-4106-AA60-6E20D448C346}" srcId="{EEF835AC-7BA7-4682-989B-B4469A7BE958}" destId="{B16E6055-EDFB-49CD-ADAA-FDEF4DB85E63}" srcOrd="1" destOrd="0" parTransId="{78247F97-FD25-4C5F-9666-5E55F5994353}" sibTransId="{D20C67F8-AAF8-4724-915D-77557D87321F}"/>
    <dgm:cxn modelId="{C02850E0-5C67-4240-82C9-453100E99C98}" type="presOf" srcId="{2F7F4A87-BEE7-4E09-B612-3204FA584649}" destId="{B90EB91F-9EE4-4C62-8F32-F6603E646A01}" srcOrd="0" destOrd="0" presId="urn:microsoft.com/office/officeart/2005/8/layout/process2"/>
    <dgm:cxn modelId="{7F4796E1-4B24-48EB-9A61-95684270EB79}" srcId="{EEF835AC-7BA7-4682-989B-B4469A7BE958}" destId="{C0FB0C7E-CBFB-467B-AFF4-93B0DB7DE455}" srcOrd="3" destOrd="0" parTransId="{EDFEC1E4-8B44-45FE-A702-04F6E064F983}" sibTransId="{4507DC97-E1FA-4606-AC09-9FB57177F915}"/>
    <dgm:cxn modelId="{32A694F1-F8F5-4B9E-89B3-AB43CA62109E}" type="presOf" srcId="{C0FB0C7E-CBFB-467B-AFF4-93B0DB7DE455}" destId="{F4A4317D-A8D5-4F6D-86D0-7E3DF23970CB}" srcOrd="0" destOrd="0" presId="urn:microsoft.com/office/officeart/2005/8/layout/process2"/>
    <dgm:cxn modelId="{AC5D88F4-16F9-44A3-B0D0-D7F70501C482}" type="presOf" srcId="{D20C67F8-AAF8-4724-915D-77557D87321F}" destId="{1E604530-974B-4C1A-8B72-606D473BCC3D}" srcOrd="1" destOrd="0" presId="urn:microsoft.com/office/officeart/2005/8/layout/process2"/>
    <dgm:cxn modelId="{44098E46-57C9-4726-9768-0FF69003A78B}" type="presParOf" srcId="{3C30647F-7023-47BD-80BB-626465400E8D}" destId="{6C3C8CD8-03F6-4926-B2B3-2F28F2B74F3D}" srcOrd="0" destOrd="0" presId="urn:microsoft.com/office/officeart/2005/8/layout/process2"/>
    <dgm:cxn modelId="{D3824AE5-A81F-4A1B-9B64-7A4A1F8F9017}" type="presParOf" srcId="{3C30647F-7023-47BD-80BB-626465400E8D}" destId="{8B9802B6-2A1E-4E46-A9A1-063D127DDAE3}" srcOrd="1" destOrd="0" presId="urn:microsoft.com/office/officeart/2005/8/layout/process2"/>
    <dgm:cxn modelId="{0976AAD1-A3BB-43D2-B79A-72C05C1F34FE}" type="presParOf" srcId="{8B9802B6-2A1E-4E46-A9A1-063D127DDAE3}" destId="{578203D9-898F-4F4A-9BE7-8A65F5DFD6C3}" srcOrd="0" destOrd="0" presId="urn:microsoft.com/office/officeart/2005/8/layout/process2"/>
    <dgm:cxn modelId="{3F24DA6C-7FF8-4700-8944-5C1793AA7FA5}" type="presParOf" srcId="{3C30647F-7023-47BD-80BB-626465400E8D}" destId="{9C66D5C4-3F28-4921-83F2-F1FF3306E118}" srcOrd="2" destOrd="0" presId="urn:microsoft.com/office/officeart/2005/8/layout/process2"/>
    <dgm:cxn modelId="{B53821D5-CF00-4B55-83C3-8D3CC5B4042A}" type="presParOf" srcId="{3C30647F-7023-47BD-80BB-626465400E8D}" destId="{6D5D513C-4235-4773-8C1B-9E7F89B220E5}" srcOrd="3" destOrd="0" presId="urn:microsoft.com/office/officeart/2005/8/layout/process2"/>
    <dgm:cxn modelId="{E38AC65F-794B-4CD4-87BF-5ACAA1BB19CE}" type="presParOf" srcId="{6D5D513C-4235-4773-8C1B-9E7F89B220E5}" destId="{1E604530-974B-4C1A-8B72-606D473BCC3D}" srcOrd="0" destOrd="0" presId="urn:microsoft.com/office/officeart/2005/8/layout/process2"/>
    <dgm:cxn modelId="{971A29DD-6CAC-459E-B300-43A091576EB9}" type="presParOf" srcId="{3C30647F-7023-47BD-80BB-626465400E8D}" destId="{5DA36336-D0CB-40A5-8731-D425E2D33E05}" srcOrd="4" destOrd="0" presId="urn:microsoft.com/office/officeart/2005/8/layout/process2"/>
    <dgm:cxn modelId="{97D4B087-8E95-43D6-BD9E-066920FD9A52}" type="presParOf" srcId="{3C30647F-7023-47BD-80BB-626465400E8D}" destId="{B90EB91F-9EE4-4C62-8F32-F6603E646A01}" srcOrd="5" destOrd="0" presId="urn:microsoft.com/office/officeart/2005/8/layout/process2"/>
    <dgm:cxn modelId="{4A421C0E-08F8-4BEF-912A-A34F6148AAB9}" type="presParOf" srcId="{B90EB91F-9EE4-4C62-8F32-F6603E646A01}" destId="{0E2AA5C6-6727-452A-87A1-E25382C0D418}" srcOrd="0" destOrd="0" presId="urn:microsoft.com/office/officeart/2005/8/layout/process2"/>
    <dgm:cxn modelId="{BBFB45B0-E9C2-4821-B789-2711D2B21D89}" type="presParOf" srcId="{3C30647F-7023-47BD-80BB-626465400E8D}" destId="{F4A4317D-A8D5-4F6D-86D0-7E3DF23970CB}"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C8CD8-03F6-4926-B2B3-2F28F2B74F3D}">
      <dsp:nvSpPr>
        <dsp:cNvPr id="0" name=""/>
        <dsp:cNvSpPr/>
      </dsp:nvSpPr>
      <dsp:spPr>
        <a:xfrm>
          <a:off x="1186139" y="2539"/>
          <a:ext cx="5499511" cy="757729"/>
        </a:xfrm>
        <a:prstGeom prst="roundRect">
          <a:avLst>
            <a:gd name="adj" fmla="val 10000"/>
          </a:avLst>
        </a:prstGeo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2060"/>
              </a:solidFill>
            </a:rPr>
            <a:t>Request of Accommodation by School</a:t>
          </a:r>
        </a:p>
      </dsp:txBody>
      <dsp:txXfrm>
        <a:off x="1208332" y="24732"/>
        <a:ext cx="5455125" cy="713343"/>
      </dsp:txXfrm>
    </dsp:sp>
    <dsp:sp modelId="{8B9802B6-2A1E-4E46-A9A1-063D127DDAE3}">
      <dsp:nvSpPr>
        <dsp:cNvPr id="0" name=""/>
        <dsp:cNvSpPr/>
      </dsp:nvSpPr>
      <dsp:spPr>
        <a:xfrm rot="5400000">
          <a:off x="3862957" y="769993"/>
          <a:ext cx="145875" cy="175050"/>
        </a:xfrm>
        <a:prstGeom prst="rightArrow">
          <a:avLst>
            <a:gd name="adj1" fmla="val 60000"/>
            <a:gd name="adj2" fmla="val 50000"/>
          </a:avLst>
        </a:prstGeom>
        <a:solidFill>
          <a:srgbClr val="0070C0"/>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3883380" y="784580"/>
        <a:ext cx="105030" cy="102113"/>
      </dsp:txXfrm>
    </dsp:sp>
    <dsp:sp modelId="{9C66D5C4-3F28-4921-83F2-F1FF3306E118}">
      <dsp:nvSpPr>
        <dsp:cNvPr id="0" name=""/>
        <dsp:cNvSpPr/>
      </dsp:nvSpPr>
      <dsp:spPr>
        <a:xfrm>
          <a:off x="1186139" y="954768"/>
          <a:ext cx="5499511" cy="708384"/>
        </a:xfrm>
        <a:prstGeom prst="roundRect">
          <a:avLst>
            <a:gd name="adj" fmla="val 10000"/>
          </a:avLst>
        </a:prstGeom>
        <a:solidFill>
          <a:srgbClr val="00863D"/>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2060"/>
              </a:solidFill>
            </a:rPr>
            <a:t>State/Local Office Review</a:t>
          </a:r>
        </a:p>
      </dsp:txBody>
      <dsp:txXfrm>
        <a:off x="1206887" y="975516"/>
        <a:ext cx="5458015" cy="666888"/>
      </dsp:txXfrm>
    </dsp:sp>
    <dsp:sp modelId="{6D5D513C-4235-4773-8C1B-9E7F89B220E5}">
      <dsp:nvSpPr>
        <dsp:cNvPr id="0" name=""/>
        <dsp:cNvSpPr/>
      </dsp:nvSpPr>
      <dsp:spPr>
        <a:xfrm rot="5400000">
          <a:off x="3862957" y="1672877"/>
          <a:ext cx="145875" cy="175050"/>
        </a:xfrm>
        <a:prstGeom prst="rightArrow">
          <a:avLst>
            <a:gd name="adj1" fmla="val 60000"/>
            <a:gd name="adj2" fmla="val 50000"/>
          </a:avLst>
        </a:prstGeom>
        <a:solidFill>
          <a:srgbClr val="00863D"/>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3883380" y="1687464"/>
        <a:ext cx="105030" cy="102113"/>
      </dsp:txXfrm>
    </dsp:sp>
    <dsp:sp modelId="{5DA36336-D0CB-40A5-8731-D425E2D33E05}">
      <dsp:nvSpPr>
        <dsp:cNvPr id="0" name=""/>
        <dsp:cNvSpPr/>
      </dsp:nvSpPr>
      <dsp:spPr>
        <a:xfrm>
          <a:off x="1186139" y="1857652"/>
          <a:ext cx="5499511" cy="659588"/>
        </a:xfrm>
        <a:prstGeom prst="roundRect">
          <a:avLst>
            <a:gd name="adj" fmla="val 10000"/>
          </a:avLst>
        </a:prstGeom>
        <a:solidFill>
          <a:srgbClr val="92D05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2060"/>
              </a:solidFill>
            </a:rPr>
            <a:t>Written Determination from State/Local Office</a:t>
          </a:r>
        </a:p>
      </dsp:txBody>
      <dsp:txXfrm>
        <a:off x="1205458" y="1876971"/>
        <a:ext cx="5460873" cy="620950"/>
      </dsp:txXfrm>
    </dsp:sp>
    <dsp:sp modelId="{B90EB91F-9EE4-4C62-8F32-F6603E646A01}">
      <dsp:nvSpPr>
        <dsp:cNvPr id="0" name=""/>
        <dsp:cNvSpPr/>
      </dsp:nvSpPr>
      <dsp:spPr>
        <a:xfrm rot="5400000">
          <a:off x="3862957" y="2526966"/>
          <a:ext cx="145875" cy="175050"/>
        </a:xfrm>
        <a:prstGeom prst="rightArrow">
          <a:avLst>
            <a:gd name="adj1" fmla="val 60000"/>
            <a:gd name="adj2" fmla="val 50000"/>
          </a:avLst>
        </a:prstGeom>
        <a:solidFill>
          <a:srgbClr val="92D050"/>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3883380" y="2541553"/>
        <a:ext cx="105030" cy="102113"/>
      </dsp:txXfrm>
    </dsp:sp>
    <dsp:sp modelId="{F4A4317D-A8D5-4F6D-86D0-7E3DF23970CB}">
      <dsp:nvSpPr>
        <dsp:cNvPr id="0" name=""/>
        <dsp:cNvSpPr/>
      </dsp:nvSpPr>
      <dsp:spPr>
        <a:xfrm>
          <a:off x="1186139" y="2711741"/>
          <a:ext cx="5499511" cy="1083104"/>
        </a:xfrm>
        <a:prstGeom prst="roundRect">
          <a:avLst>
            <a:gd name="adj" fmla="val 10000"/>
          </a:avLst>
        </a:prstGeom>
        <a:solidFill>
          <a:srgbClr val="FF99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2060"/>
              </a:solidFill>
            </a:rPr>
            <a:t>Competition with Approval of Accommodation. Must be available at the game.</a:t>
          </a:r>
        </a:p>
      </dsp:txBody>
      <dsp:txXfrm>
        <a:off x="1217862" y="2743464"/>
        <a:ext cx="5436065" cy="1019658"/>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2914F2-0539-4F74-84C6-1C5DC70BA37F}"/>
              </a:ext>
            </a:extLst>
          </p:cNvPr>
          <p:cNvSpPr>
            <a:spLocks noGrp="1"/>
          </p:cNvSpPr>
          <p:nvPr>
            <p:ph type="hdr" sz="quarter"/>
          </p:nvPr>
        </p:nvSpPr>
        <p:spPr>
          <a:xfrm>
            <a:off x="0" y="0"/>
            <a:ext cx="3078383" cy="469745"/>
          </a:xfrm>
          <a:prstGeom prst="rect">
            <a:avLst/>
          </a:prstGeom>
        </p:spPr>
        <p:txBody>
          <a:bodyPr vert="horz" lIns="94221" tIns="47111" rIns="94221" bIns="47111"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DE0F286F-B684-4180-B974-5C99D0E398A7}"/>
              </a:ext>
            </a:extLst>
          </p:cNvPr>
          <p:cNvSpPr>
            <a:spLocks noGrp="1"/>
          </p:cNvSpPr>
          <p:nvPr>
            <p:ph type="dt" sz="quarter" idx="1"/>
          </p:nvPr>
        </p:nvSpPr>
        <p:spPr>
          <a:xfrm>
            <a:off x="4022485" y="0"/>
            <a:ext cx="3078383" cy="469745"/>
          </a:xfrm>
          <a:prstGeom prst="rect">
            <a:avLst/>
          </a:prstGeom>
        </p:spPr>
        <p:txBody>
          <a:bodyPr vert="horz" lIns="94221" tIns="47111" rIns="94221" bIns="47111" rtlCol="0"/>
          <a:lstStyle>
            <a:lvl1pPr algn="r" eaLnBrk="1" hangingPunct="1">
              <a:defRPr sz="1200">
                <a:latin typeface="Arial" charset="0"/>
                <a:cs typeface="Arial" charset="0"/>
              </a:defRPr>
            </a:lvl1pPr>
          </a:lstStyle>
          <a:p>
            <a:pPr>
              <a:defRPr/>
            </a:pPr>
            <a:fld id="{6C7E80D5-F1A8-4E6F-862E-E650C877881E}" type="datetimeFigureOut">
              <a:rPr lang="en-US"/>
              <a:pPr>
                <a:defRPr/>
              </a:pPr>
              <a:t>1/26/23</a:t>
            </a:fld>
            <a:endParaRPr lang="en-US"/>
          </a:p>
        </p:txBody>
      </p:sp>
      <p:sp>
        <p:nvSpPr>
          <p:cNvPr id="4" name="Footer Placeholder 3">
            <a:extLst>
              <a:ext uri="{FF2B5EF4-FFF2-40B4-BE49-F238E27FC236}">
                <a16:creationId xmlns:a16="http://schemas.microsoft.com/office/drawing/2014/main" id="{0075EFB0-44FB-4291-B357-69B823116951}"/>
              </a:ext>
            </a:extLst>
          </p:cNvPr>
          <p:cNvSpPr>
            <a:spLocks noGrp="1"/>
          </p:cNvSpPr>
          <p:nvPr>
            <p:ph type="ftr" sz="quarter" idx="2"/>
          </p:nvPr>
        </p:nvSpPr>
        <p:spPr>
          <a:xfrm>
            <a:off x="0" y="8917127"/>
            <a:ext cx="3078383" cy="469745"/>
          </a:xfrm>
          <a:prstGeom prst="rect">
            <a:avLst/>
          </a:prstGeom>
        </p:spPr>
        <p:txBody>
          <a:bodyPr vert="horz" lIns="94221" tIns="47111" rIns="94221" bIns="47111" rtlCol="0" anchor="b"/>
          <a:lstStyle>
            <a:lvl1pPr algn="l" eaLnBrk="1" hangingPunct="1">
              <a:defRPr sz="1200">
                <a:latin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CA8A54EC-9299-4B52-AF80-D565859E51F9}"/>
              </a:ext>
            </a:extLst>
          </p:cNvPr>
          <p:cNvSpPr>
            <a:spLocks noGrp="1"/>
          </p:cNvSpPr>
          <p:nvPr>
            <p:ph type="sldNum" sz="quarter" idx="3"/>
          </p:nvPr>
        </p:nvSpPr>
        <p:spPr>
          <a:xfrm>
            <a:off x="4022485" y="8917127"/>
            <a:ext cx="3078383" cy="469745"/>
          </a:xfrm>
          <a:prstGeom prst="rect">
            <a:avLst/>
          </a:prstGeom>
        </p:spPr>
        <p:txBody>
          <a:bodyPr vert="horz" lIns="94221" tIns="47111" rIns="94221" bIns="47111" rtlCol="0" anchor="b"/>
          <a:lstStyle>
            <a:lvl1pPr algn="r" eaLnBrk="1" hangingPunct="1">
              <a:defRPr sz="1200">
                <a:latin typeface="Arial" charset="0"/>
                <a:cs typeface="Arial" charset="0"/>
              </a:defRPr>
            </a:lvl1pPr>
          </a:lstStyle>
          <a:p>
            <a:pPr>
              <a:defRPr/>
            </a:pPr>
            <a:fld id="{CB56A5D0-69BF-4FAC-BF98-81213EFD5567}"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529071-C03D-4158-B46E-8CD5D69E5A02}"/>
              </a:ext>
            </a:extLst>
          </p:cNvPr>
          <p:cNvSpPr>
            <a:spLocks noGrp="1"/>
          </p:cNvSpPr>
          <p:nvPr>
            <p:ph type="hdr" sz="quarter"/>
          </p:nvPr>
        </p:nvSpPr>
        <p:spPr>
          <a:xfrm>
            <a:off x="0" y="0"/>
            <a:ext cx="3078383" cy="469745"/>
          </a:xfrm>
          <a:prstGeom prst="rect">
            <a:avLst/>
          </a:prstGeom>
        </p:spPr>
        <p:txBody>
          <a:bodyPr vert="horz" lIns="94221" tIns="47111" rIns="94221" bIns="47111"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5BFB4B54-3A57-4AA1-BC5E-9060D5DF50BC}"/>
              </a:ext>
            </a:extLst>
          </p:cNvPr>
          <p:cNvSpPr>
            <a:spLocks noGrp="1"/>
          </p:cNvSpPr>
          <p:nvPr>
            <p:ph type="dt" idx="1"/>
          </p:nvPr>
        </p:nvSpPr>
        <p:spPr>
          <a:xfrm>
            <a:off x="4022485" y="0"/>
            <a:ext cx="3078383" cy="469745"/>
          </a:xfrm>
          <a:prstGeom prst="rect">
            <a:avLst/>
          </a:prstGeom>
        </p:spPr>
        <p:txBody>
          <a:bodyPr vert="horz" lIns="94221" tIns="47111" rIns="94221" bIns="47111" rtlCol="0"/>
          <a:lstStyle>
            <a:lvl1pPr algn="r" eaLnBrk="1" hangingPunct="1">
              <a:defRPr sz="1200">
                <a:latin typeface="Arial" charset="0"/>
                <a:cs typeface="Arial" charset="0"/>
              </a:defRPr>
            </a:lvl1pPr>
          </a:lstStyle>
          <a:p>
            <a:pPr>
              <a:defRPr/>
            </a:pPr>
            <a:fld id="{5785C147-DE6E-44AF-9501-F5A9E3994E64}" type="datetimeFigureOut">
              <a:rPr lang="en-US"/>
              <a:pPr>
                <a:defRPr/>
              </a:pPr>
              <a:t>1/26/23</a:t>
            </a:fld>
            <a:endParaRPr lang="en-US"/>
          </a:p>
        </p:txBody>
      </p:sp>
      <p:sp>
        <p:nvSpPr>
          <p:cNvPr id="4" name="Slide Image Placeholder 3">
            <a:extLst>
              <a:ext uri="{FF2B5EF4-FFF2-40B4-BE49-F238E27FC236}">
                <a16:creationId xmlns:a16="http://schemas.microsoft.com/office/drawing/2014/main" id="{BD60A1D9-86EC-4C79-BFD0-1369B4890868}"/>
              </a:ext>
            </a:extLst>
          </p:cNvPr>
          <p:cNvSpPr>
            <a:spLocks noGrp="1" noRot="1" noChangeAspect="1"/>
          </p:cNvSpPr>
          <p:nvPr>
            <p:ph type="sldImg" idx="2"/>
          </p:nvPr>
        </p:nvSpPr>
        <p:spPr>
          <a:xfrm>
            <a:off x="420688" y="703263"/>
            <a:ext cx="6261100" cy="3521075"/>
          </a:xfrm>
          <a:prstGeom prst="rect">
            <a:avLst/>
          </a:prstGeom>
          <a:noFill/>
          <a:ln w="12700">
            <a:solidFill>
              <a:prstClr val="black"/>
            </a:solidFill>
          </a:ln>
        </p:spPr>
        <p:txBody>
          <a:bodyPr vert="horz" lIns="94221" tIns="47111" rIns="94221" bIns="47111" rtlCol="0" anchor="ctr"/>
          <a:lstStyle/>
          <a:p>
            <a:pPr lvl="0"/>
            <a:endParaRPr lang="en-US" noProof="0"/>
          </a:p>
        </p:txBody>
      </p:sp>
      <p:sp>
        <p:nvSpPr>
          <p:cNvPr id="5" name="Notes Placeholder 4">
            <a:extLst>
              <a:ext uri="{FF2B5EF4-FFF2-40B4-BE49-F238E27FC236}">
                <a16:creationId xmlns:a16="http://schemas.microsoft.com/office/drawing/2014/main" id="{ED14ED97-9732-4E6A-9D56-8AE3E72C8453}"/>
              </a:ext>
            </a:extLst>
          </p:cNvPr>
          <p:cNvSpPr>
            <a:spLocks noGrp="1"/>
          </p:cNvSpPr>
          <p:nvPr>
            <p:ph type="body" sz="quarter" idx="3"/>
          </p:nvPr>
        </p:nvSpPr>
        <p:spPr>
          <a:xfrm>
            <a:off x="710891" y="4460167"/>
            <a:ext cx="5680693" cy="4224494"/>
          </a:xfrm>
          <a:prstGeom prst="rect">
            <a:avLst/>
          </a:prstGeom>
        </p:spPr>
        <p:txBody>
          <a:bodyPr vert="horz" lIns="94221" tIns="47111" rIns="94221" bIns="4711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AE0F91B-4DC9-42DB-A44A-A30C3BF72F69}"/>
              </a:ext>
            </a:extLst>
          </p:cNvPr>
          <p:cNvSpPr>
            <a:spLocks noGrp="1"/>
          </p:cNvSpPr>
          <p:nvPr>
            <p:ph type="ftr" sz="quarter" idx="4"/>
          </p:nvPr>
        </p:nvSpPr>
        <p:spPr>
          <a:xfrm>
            <a:off x="0" y="8917127"/>
            <a:ext cx="3078383" cy="469745"/>
          </a:xfrm>
          <a:prstGeom prst="rect">
            <a:avLst/>
          </a:prstGeom>
        </p:spPr>
        <p:txBody>
          <a:bodyPr vert="horz" lIns="94221" tIns="47111" rIns="94221" bIns="47111" rtlCol="0" anchor="b"/>
          <a:lstStyle>
            <a:lvl1pPr algn="l" eaLnBrk="1" hangingPunct="1">
              <a:defRPr sz="1200">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18A4A736-5D23-4489-B96D-409B32C098C1}"/>
              </a:ext>
            </a:extLst>
          </p:cNvPr>
          <p:cNvSpPr>
            <a:spLocks noGrp="1"/>
          </p:cNvSpPr>
          <p:nvPr>
            <p:ph type="sldNum" sz="quarter" idx="5"/>
          </p:nvPr>
        </p:nvSpPr>
        <p:spPr>
          <a:xfrm>
            <a:off x="4022485" y="8917127"/>
            <a:ext cx="3078383" cy="469745"/>
          </a:xfrm>
          <a:prstGeom prst="rect">
            <a:avLst/>
          </a:prstGeom>
        </p:spPr>
        <p:txBody>
          <a:bodyPr vert="horz" lIns="94221" tIns="47111" rIns="94221" bIns="47111" rtlCol="0" anchor="b"/>
          <a:lstStyle>
            <a:lvl1pPr algn="r" eaLnBrk="1" hangingPunct="1">
              <a:defRPr sz="1200">
                <a:latin typeface="Arial" charset="0"/>
                <a:cs typeface="Arial" charset="0"/>
              </a:defRPr>
            </a:lvl1pPr>
          </a:lstStyle>
          <a:p>
            <a:pPr>
              <a:defRPr/>
            </a:pPr>
            <a:fld id="{6666CE19-52FC-412B-A3FC-C4B1E62DF80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nfhslearn.com/"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E3B3D3C0-360A-402A-9C61-711D8DDA5A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71DC946F-4575-4DA7-AFA5-42C32DFA56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436" name="Slide Number Placeholder 3">
            <a:extLst>
              <a:ext uri="{FF2B5EF4-FFF2-40B4-BE49-F238E27FC236}">
                <a16:creationId xmlns:a16="http://schemas.microsoft.com/office/drawing/2014/main" id="{90853AA1-6E0A-4613-92D2-E5DFC3F7E4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900200-DD1F-4E62-BDC8-27D1F130FE2F}"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10</a:t>
            </a:fld>
            <a:endParaRPr lang="en-US"/>
          </a:p>
        </p:txBody>
      </p:sp>
    </p:spTree>
    <p:extLst>
      <p:ext uri="{BB962C8B-B14F-4D97-AF65-F5344CB8AC3E}">
        <p14:creationId xmlns:p14="http://schemas.microsoft.com/office/powerpoint/2010/main" val="1029495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Rule 4-2-1: </a:t>
            </a:r>
            <a:r>
              <a:rPr lang="en-US" dirty="0"/>
              <a:t>Allows for all runs to be counted when a fair batted ball clears the home run fence to end the game.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Rationale:</a:t>
            </a:r>
            <a:r>
              <a:rPr lang="en-US"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All runs scored by virtue of the home run will be included in individual and team statistics.</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11</a:t>
            </a:fld>
            <a:endParaRPr lang="en-US"/>
          </a:p>
        </p:txBody>
      </p:sp>
    </p:spTree>
    <p:extLst>
      <p:ext uri="{BB962C8B-B14F-4D97-AF65-F5344CB8AC3E}">
        <p14:creationId xmlns:p14="http://schemas.microsoft.com/office/powerpoint/2010/main" val="1816233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Rule 8-2-7: </a:t>
            </a:r>
            <a:r>
              <a:rPr lang="en-US" sz="4000" dirty="0">
                <a:effectLst/>
                <a:latin typeface="Calibri" panose="020F0502020204030204" pitchFamily="34" charset="0"/>
                <a:ea typeface="Calibri" panose="020F0502020204030204" pitchFamily="34" charset="0"/>
                <a:cs typeface="Times New Roman" panose="02020603050405020304" pitchFamily="18" charset="0"/>
              </a:rPr>
              <a:t>This clarifies batter-runner interference on a fly ball over foul territory.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b="1" dirty="0"/>
              <a:t>Rationale: </a:t>
            </a:r>
            <a:r>
              <a:rPr lang="en-US" sz="1800" dirty="0">
                <a:effectLst/>
                <a:latin typeface="Calibri" panose="020F0502020204030204" pitchFamily="34" charset="0"/>
                <a:ea typeface="Calibri" panose="020F0502020204030204" pitchFamily="34" charset="0"/>
                <a:cs typeface="Times New Roman" panose="02020603050405020304" pitchFamily="18" charset="0"/>
              </a:rPr>
              <a:t>This has always been the enforcement but was not listed in the section covering batter-runner. The language is consistent with the rule covering interference on an initial play on a fair-batted ball and aligns with Rule 8-6-10.</a:t>
            </a:r>
            <a:endParaRPr lang="en-US" b="1"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12</a:t>
            </a:fld>
            <a:endParaRPr lang="en-US"/>
          </a:p>
        </p:txBody>
      </p:sp>
    </p:spTree>
    <p:extLst>
      <p:ext uri="{BB962C8B-B14F-4D97-AF65-F5344CB8AC3E}">
        <p14:creationId xmlns:p14="http://schemas.microsoft.com/office/powerpoint/2010/main" val="3519168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kern="1200" dirty="0">
                <a:solidFill>
                  <a:schemeClr val="tx1"/>
                </a:solidFill>
                <a:effectLst/>
                <a:latin typeface="+mn-lt"/>
                <a:ea typeface="+mn-ea"/>
                <a:cs typeface="+mn-cs"/>
              </a:rPr>
              <a:t>Rule 1-3-3</a:t>
            </a:r>
          </a:p>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The new ball specifications are permissible currently and will be required January 1, 2025, for high school competition. </a:t>
            </a:r>
          </a:p>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Balls manufactured with the current specifications will be permitted for use through 2024.</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Rationale:</a:t>
            </a:r>
            <a:r>
              <a:rPr lang="en-US" sz="1200" kern="1200" dirty="0">
                <a:solidFill>
                  <a:schemeClr val="tx1"/>
                </a:solidFill>
                <a:effectLst/>
                <a:latin typeface="+mn-lt"/>
                <a:ea typeface="+mn-ea"/>
                <a:cs typeface="+mn-cs"/>
              </a:rPr>
              <a:t> Ball tolerance specifications for the 12-inch Fast Pitch Softball have been standardized for NFHS, NCAA, and USA Softball. After conducting research on whether the minimal changes might have an impact on safety, it was determined that changing the weight from 6¼ to 6½ ounces would not increase batted ball speed. Any balls manufactured with the former specifications will be permitted through 2024, to allow for state associations manufacturers to reduce current inventory. </a:t>
            </a:r>
            <a:r>
              <a:rPr lang="en-US" sz="1200" dirty="0">
                <a:effectLst/>
                <a:latin typeface="Calibri" panose="020F0502020204030204" pitchFamily="34" charset="0"/>
                <a:ea typeface="Arial" panose="020B0604020202020204" pitchFamily="34" charset="0"/>
                <a:cs typeface="Calibri" panose="020F0502020204030204" pitchFamily="34" charset="0"/>
              </a:rPr>
              <a:t>The new ball specifications are permitted for use during the 2021-22 season and will be required by January 1, 2025.</a:t>
            </a:r>
            <a:r>
              <a:rPr lang="en-US" sz="1200" dirty="0">
                <a:effectLst/>
                <a:latin typeface="Calibri" panose="020F0502020204030204" pitchFamily="34" charset="0"/>
                <a:ea typeface="Calibri" panose="020F0502020204030204" pitchFamily="34" charset="0"/>
                <a:cs typeface="Calibri" panose="020F0502020204030204" pitchFamily="34" charset="0"/>
              </a:rPr>
              <a:t> </a:t>
            </a:r>
            <a:r>
              <a:rPr lang="en-US" sz="120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13</a:t>
            </a:fld>
            <a:endParaRPr lang="en-US"/>
          </a:p>
        </p:txBody>
      </p:sp>
    </p:spTree>
    <p:extLst>
      <p:ext uri="{BB962C8B-B14F-4D97-AF65-F5344CB8AC3E}">
        <p14:creationId xmlns:p14="http://schemas.microsoft.com/office/powerpoint/2010/main" val="2197268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14</a:t>
            </a:fld>
            <a:endParaRPr lang="en-US"/>
          </a:p>
        </p:txBody>
      </p:sp>
    </p:spTree>
    <p:extLst>
      <p:ext uri="{BB962C8B-B14F-4D97-AF65-F5344CB8AC3E}">
        <p14:creationId xmlns:p14="http://schemas.microsoft.com/office/powerpoint/2010/main" val="2941799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Rule 2-25-1e: </a:t>
            </a:r>
            <a:r>
              <a:rPr lang="en-US" dirty="0"/>
              <a:t>While over foul territory, </a:t>
            </a:r>
            <a:r>
              <a:rPr lang="en-US" u="sng" dirty="0">
                <a:solidFill>
                  <a:srgbClr val="FF0000"/>
                </a:solidFill>
              </a:rPr>
              <a:t>an offensive player </a:t>
            </a:r>
            <a:r>
              <a:rPr lang="en-US" strike="sngStrike" dirty="0">
                <a:solidFill>
                  <a:srgbClr val="FF0000"/>
                </a:solidFill>
              </a:rPr>
              <a:t>a runner</a:t>
            </a:r>
            <a:r>
              <a:rPr lang="en-US" strike="sngStrike" dirty="0"/>
              <a:t> </a:t>
            </a:r>
            <a:r>
              <a:rPr lang="en-US" dirty="0"/>
              <a:t>interferes with a defensive player attempting to field a batted ball.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Rationale:</a:t>
            </a:r>
            <a:r>
              <a:rPr lang="en-US" sz="1200" dirty="0">
                <a:effectLst/>
                <a:latin typeface="Calibri" panose="020F0502020204030204" pitchFamily="34" charset="0"/>
                <a:ea typeface="Calibri" panose="020F0502020204030204" pitchFamily="34" charset="0"/>
                <a:cs typeface="Times New Roman" panose="02020603050405020304" pitchFamily="18" charset="0"/>
              </a:rPr>
              <a:t> Clearly defines that any offensive player can commit interference on a batted ball while over foul territory. This has always been the enforcement but by changing the word from runner to offensive player it makes the rule more inclusive and easily interpreted.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15</a:t>
            </a:fld>
            <a:endParaRPr lang="en-US"/>
          </a:p>
        </p:txBody>
      </p:sp>
    </p:spTree>
    <p:extLst>
      <p:ext uri="{BB962C8B-B14F-4D97-AF65-F5344CB8AC3E}">
        <p14:creationId xmlns:p14="http://schemas.microsoft.com/office/powerpoint/2010/main" val="1366497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Rule 7-4-11: </a:t>
            </a:r>
            <a:r>
              <a:rPr lang="en-US" sz="1800" u="sng" dirty="0">
                <a:solidFill>
                  <a:srgbClr val="FF0000"/>
                </a:solidFill>
                <a:effectLst/>
                <a:latin typeface="Calibri" panose="020F0502020204030204" pitchFamily="34" charset="0"/>
                <a:ea typeface="Arial" panose="020B0604020202020204" pitchFamily="34" charset="0"/>
              </a:rPr>
              <a:t>When a spectator reaches into live ball territory and interferes with a fielder’s opportunity to catch a fly ball. </a:t>
            </a:r>
            <a:r>
              <a:rPr lang="en-US" sz="1800" strike="sngStrike" dirty="0">
                <a:solidFill>
                  <a:srgbClr val="FF0000"/>
                </a:solidFill>
                <a:effectLst/>
                <a:latin typeface="Calibri" panose="020F0502020204030204" pitchFamily="34" charset="0"/>
                <a:ea typeface="Arial" panose="020B0604020202020204" pitchFamily="34" charset="0"/>
              </a:rPr>
              <a:t>A fair or foul (other than a</a:t>
            </a:r>
            <a:r>
              <a:rPr lang="en-US" sz="1800" dirty="0">
                <a:solidFill>
                  <a:srgbClr val="FF0000"/>
                </a:solidFill>
                <a:effectLst/>
                <a:latin typeface="Calibri" panose="020F0502020204030204" pitchFamily="34" charset="0"/>
                <a:ea typeface="Arial" panose="020B0604020202020204" pitchFamily="34" charset="0"/>
              </a:rPr>
              <a:t>	</a:t>
            </a:r>
            <a:r>
              <a:rPr lang="en-US" sz="1800" strike="sngStrike" dirty="0">
                <a:solidFill>
                  <a:srgbClr val="FF0000"/>
                </a:solidFill>
                <a:effectLst/>
                <a:latin typeface="Calibri" panose="020F0502020204030204" pitchFamily="34" charset="0"/>
                <a:ea typeface="Arial" panose="020B0604020202020204" pitchFamily="34" charset="0"/>
              </a:rPr>
              <a:t>foul tip, not a third strike) ball is caught in flight by a fielder or such catch is prevented by a spectator reaching into the playing area.</a:t>
            </a:r>
            <a:endParaRPr lang="en-US" sz="1200" dirty="0">
              <a:solidFill>
                <a:srgbClr val="FF0000"/>
              </a:solidFill>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Rationale:</a:t>
            </a:r>
            <a:r>
              <a:rPr lang="en-US" sz="1200" dirty="0">
                <a:effectLst/>
                <a:latin typeface="Calibri" panose="020F0502020204030204" pitchFamily="34" charset="0"/>
                <a:ea typeface="Calibri" panose="020F0502020204030204" pitchFamily="34" charset="0"/>
                <a:cs typeface="Times New Roman" panose="02020603050405020304" pitchFamily="18" charset="0"/>
              </a:rPr>
              <a:t> This better defines spectator interference on a fair or foul fly ball. The previous rule language was confusing on a fly ball when there was spectator interference preventing the defense from catching the ball.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16</a:t>
            </a:fld>
            <a:endParaRPr lang="en-US"/>
          </a:p>
        </p:txBody>
      </p:sp>
    </p:spTree>
    <p:extLst>
      <p:ext uri="{BB962C8B-B14F-4D97-AF65-F5344CB8AC3E}">
        <p14:creationId xmlns:p14="http://schemas.microsoft.com/office/powerpoint/2010/main" val="2401395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17</a:t>
            </a:fld>
            <a:endParaRPr lang="en-US"/>
          </a:p>
        </p:txBody>
      </p:sp>
    </p:spTree>
    <p:extLst>
      <p:ext uri="{BB962C8B-B14F-4D97-AF65-F5344CB8AC3E}">
        <p14:creationId xmlns:p14="http://schemas.microsoft.com/office/powerpoint/2010/main" val="4243761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Sportsmanship</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Good sporting behavior is one of the fundamental ingredients to the continued success and enjoyment of education-based high school sports and activities. In fact, in the 103-year history of organized high school sports in the United States, good sportsmanship has been one of the most important outcomes of high school activity programs. NFHS playing rules are written to encourage sportsmanship. Participation in these programs should promote respect, integrity and sportsmanship. However, for these ideals to occur, everyone involved in these programs must be doing their part. </a:t>
            </a:r>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18</a:t>
            </a:fld>
            <a:endParaRPr lang="en-US"/>
          </a:p>
        </p:txBody>
      </p:sp>
    </p:spTree>
    <p:extLst>
      <p:ext uri="{BB962C8B-B14F-4D97-AF65-F5344CB8AC3E}">
        <p14:creationId xmlns:p14="http://schemas.microsoft.com/office/powerpoint/2010/main" val="3853430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Sportsmanship</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The NFHS is concerned that unsporting behavior in education-based athletics has increased across all sports. As a result, the NFHS has made sportsmanship the No. 1 Point of Emphasis for the 2022-23 school year. Sportsmanship, or good sporting behavior, is about treating one another with respect and exhibiting appropriate behavior. It is about being fair, honest and caring. When these types of appropriate behavior occur, competitive play is more enjoyable for everyone. Coaches set the tone at athletic contests with their display of sportsmanship. If these individuals act in a sportsmanlike manner, their behavior sets the tone for players, spectators and others. If coaches, however, are complaining constantly about the decision of contest officials, spectators are more likely to do the same. There must be a collaborative, working relationship between contest officials and game administration to promote good sportsmanship and safely conduct the contest. Everyone has their roles to play in creating a positive, sportsmanlike atmosphere at contests. </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19</a:t>
            </a:fld>
            <a:endParaRPr lang="en-US"/>
          </a:p>
        </p:txBody>
      </p:sp>
    </p:spTree>
    <p:extLst>
      <p:ext uri="{BB962C8B-B14F-4D97-AF65-F5344CB8AC3E}">
        <p14:creationId xmlns:p14="http://schemas.microsoft.com/office/powerpoint/2010/main" val="2654627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spcBef>
                <a:spcPct val="0"/>
              </a:spcBef>
              <a:buFontTx/>
              <a:buNone/>
            </a:pPr>
            <a:r>
              <a:rPr lang="en-US" altLang="en-US" dirty="0">
                <a:latin typeface="+mn-lt"/>
                <a:cs typeface="Arial" pitchFamily="34" charset="0"/>
              </a:rPr>
              <a:t>To assist state associations in working with schools for the inclusion of students with disabilities the following guide prepared by the NFHS Task Force on the Inclusion of Students with Disabilities is being provided for your review. </a:t>
            </a:r>
          </a:p>
          <a:p>
            <a:pPr marL="171450" indent="-171450">
              <a:spcBef>
                <a:spcPct val="0"/>
              </a:spcBef>
              <a:buFont typeface="Wingdings" panose="05000000000000000000" pitchFamily="2" charset="2"/>
              <a:buChar char="§"/>
            </a:pPr>
            <a:r>
              <a:rPr lang="en-US" altLang="en-US" dirty="0">
                <a:latin typeface="+mn-lt"/>
                <a:cs typeface="Arial" pitchFamily="34" charset="0"/>
              </a:rPr>
              <a:t>Following these guidelines will assist in the individual student assessment by the student and the school.</a:t>
            </a:r>
          </a:p>
          <a:p>
            <a:pPr marL="171450" indent="-171450">
              <a:spcBef>
                <a:spcPct val="0"/>
              </a:spcBef>
              <a:buFont typeface="Wingdings" panose="05000000000000000000" pitchFamily="2" charset="2"/>
              <a:buChar char="§"/>
            </a:pPr>
            <a:r>
              <a:rPr lang="en-US" altLang="en-US" dirty="0">
                <a:latin typeface="+mn-lt"/>
                <a:cs typeface="Arial" pitchFamily="34" charset="0"/>
              </a:rPr>
              <a:t>When requesting a possible accommodation, coaches should work with their school and the state association as early as possible in the sport season. </a:t>
            </a:r>
          </a:p>
          <a:p>
            <a:pPr marL="171450" indent="-171450">
              <a:spcBef>
                <a:spcPct val="0"/>
              </a:spcBef>
              <a:buFont typeface="Wingdings" panose="05000000000000000000" pitchFamily="2" charset="2"/>
              <a:buChar char="§"/>
            </a:pPr>
            <a:r>
              <a:rPr lang="en-US" altLang="en-US" dirty="0">
                <a:latin typeface="+mn-lt"/>
                <a:cs typeface="Arial" pitchFamily="34" charset="0"/>
              </a:rPr>
              <a:t>Contest officials shall defer decisions on rule accommodations to the respective state association. </a:t>
            </a:r>
          </a:p>
          <a:p>
            <a:pPr marL="171450" indent="-171450">
              <a:spcBef>
                <a:spcPct val="0"/>
              </a:spcBef>
              <a:buFont typeface="Wingdings" panose="05000000000000000000" pitchFamily="2" charset="2"/>
              <a:buChar char="§"/>
            </a:pPr>
            <a:r>
              <a:rPr lang="en-US" altLang="en-US" dirty="0">
                <a:latin typeface="+mn-lt"/>
                <a:cs typeface="Arial" pitchFamily="34" charset="0"/>
              </a:rPr>
              <a:t>This information serves as a guide.  Each state association may develop its own process.</a:t>
            </a:r>
          </a:p>
        </p:txBody>
      </p:sp>
      <p:sp>
        <p:nvSpPr>
          <p:cNvPr id="532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09" indent="-285734" eaLnBrk="0" hangingPunct="0">
              <a:spcBef>
                <a:spcPct val="30000"/>
              </a:spcBef>
              <a:defRPr sz="1200">
                <a:solidFill>
                  <a:schemeClr val="tx1"/>
                </a:solidFill>
                <a:latin typeface="Calibri" pitchFamily="34" charset="0"/>
              </a:defRPr>
            </a:lvl2pPr>
            <a:lvl3pPr marL="1142937" indent="-228587" eaLnBrk="0" hangingPunct="0">
              <a:spcBef>
                <a:spcPct val="30000"/>
              </a:spcBef>
              <a:defRPr sz="1200">
                <a:solidFill>
                  <a:schemeClr val="tx1"/>
                </a:solidFill>
                <a:latin typeface="Calibri" pitchFamily="34" charset="0"/>
              </a:defRPr>
            </a:lvl3pPr>
            <a:lvl4pPr marL="1600111" indent="-228587" eaLnBrk="0" hangingPunct="0">
              <a:spcBef>
                <a:spcPct val="30000"/>
              </a:spcBef>
              <a:defRPr sz="1200">
                <a:solidFill>
                  <a:schemeClr val="tx1"/>
                </a:solidFill>
                <a:latin typeface="Calibri" pitchFamily="34" charset="0"/>
              </a:defRPr>
            </a:lvl4pPr>
            <a:lvl5pPr marL="2057287" indent="-228587" eaLnBrk="0" hangingPunct="0">
              <a:spcBef>
                <a:spcPct val="30000"/>
              </a:spcBef>
              <a:defRPr sz="1200">
                <a:solidFill>
                  <a:schemeClr val="tx1"/>
                </a:solidFill>
                <a:latin typeface="Calibri" pitchFamily="34" charset="0"/>
              </a:defRPr>
            </a:lvl5pPr>
            <a:lvl6pPr marL="2514461" indent="-228587" eaLnBrk="0" fontAlgn="base" hangingPunct="0">
              <a:spcBef>
                <a:spcPct val="30000"/>
              </a:spcBef>
              <a:spcAft>
                <a:spcPct val="0"/>
              </a:spcAft>
              <a:defRPr sz="1200">
                <a:solidFill>
                  <a:schemeClr val="tx1"/>
                </a:solidFill>
                <a:latin typeface="Calibri" pitchFamily="34" charset="0"/>
              </a:defRPr>
            </a:lvl6pPr>
            <a:lvl7pPr marL="2971635" indent="-228587" eaLnBrk="0" fontAlgn="base" hangingPunct="0">
              <a:spcBef>
                <a:spcPct val="30000"/>
              </a:spcBef>
              <a:spcAft>
                <a:spcPct val="0"/>
              </a:spcAft>
              <a:defRPr sz="1200">
                <a:solidFill>
                  <a:schemeClr val="tx1"/>
                </a:solidFill>
                <a:latin typeface="Calibri" pitchFamily="34" charset="0"/>
              </a:defRPr>
            </a:lvl7pPr>
            <a:lvl8pPr marL="3428811" indent="-228587" eaLnBrk="0" fontAlgn="base" hangingPunct="0">
              <a:spcBef>
                <a:spcPct val="30000"/>
              </a:spcBef>
              <a:spcAft>
                <a:spcPct val="0"/>
              </a:spcAft>
              <a:defRPr sz="1200">
                <a:solidFill>
                  <a:schemeClr val="tx1"/>
                </a:solidFill>
                <a:latin typeface="Calibri" pitchFamily="34" charset="0"/>
              </a:defRPr>
            </a:lvl8pPr>
            <a:lvl9pPr marL="3885985" indent="-228587"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B636AB-DB23-480D-9D5C-23A68D9D16EA}" type="slidenum">
              <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charset="0"/>
            </a:endParaRPr>
          </a:p>
        </p:txBody>
      </p:sp>
    </p:spTree>
    <p:extLst>
      <p:ext uri="{BB962C8B-B14F-4D97-AF65-F5344CB8AC3E}">
        <p14:creationId xmlns:p14="http://schemas.microsoft.com/office/powerpoint/2010/main" val="1649951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Sportsmanship</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Officials should focus on the actions of players, coaches and other bench/sideline personnel. A positive, open line of communication between officials and coaches ultimately results in a better contest for everyone involved. Contest officials, however, should never engage with spectators who are exhibiting unsporting behavior. Once the contest begins, school administration is responsible for dealing with unruly spectators. A proactive approach by school administration includes monitoring the behavior of spectators and intervening as needed. If spectators are using demeaning or profane language at officials – or at others in the stands – those individuals should be removed from the contest by school administration. </a:t>
            </a:r>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20</a:t>
            </a:fld>
            <a:endParaRPr lang="en-US"/>
          </a:p>
        </p:txBody>
      </p:sp>
    </p:spTree>
    <p:extLst>
      <p:ext uri="{BB962C8B-B14F-4D97-AF65-F5344CB8AC3E}">
        <p14:creationId xmlns:p14="http://schemas.microsoft.com/office/powerpoint/2010/main" val="656618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Sportsmanship</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A proactive approach by school administration includes monitoring the behavior of spectators and intervening as needed. If spectators are using demeaning or profane language at officials – or at others in the stands – those individuals should be removed from the contest by school administration. In recent years, a heightened level of unsportsmanlike behavior has been occurring by spectators at high school sporting events, and it must be stopped. The use of demeaning language, or hate speech, by students, parents and other fans must cease. High school sports and other activities exist to lift people up, not demean or tear people down. The goal is to treat everyone fairly and treat each other with respect. Any speech or harassment that is insulting, demeaning or hurtful will not be tolerated. High schools must establish a culture that values the worth of every single person – both players on the school’s team and players on the opposing team. There must be a no-tolerance policy regarding behavior that shows disrespect for another individual. Good sports win with humility, lose with grace and do both with dignity. It takes the efforts of everyone every day to ensure that sportsmanship remains one of the top priorities in education-based activity programs. </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21</a:t>
            </a:fld>
            <a:endParaRPr lang="en-US"/>
          </a:p>
        </p:txBody>
      </p:sp>
    </p:spTree>
    <p:extLst>
      <p:ext uri="{BB962C8B-B14F-4D97-AF65-F5344CB8AC3E}">
        <p14:creationId xmlns:p14="http://schemas.microsoft.com/office/powerpoint/2010/main" val="3970512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TIME BETWEEN INNINGS</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As a point of emphasis umpires and coaches should pay strict attention to the 60 second time limit between half-innings.  In accordance with Rule 6-2-5 at the beginning of each half-inning no more than one minute may be used to deliver no more than five pitches to the catcher or other teammate.  The one-minute time limit begins from the third out of the previous half-inning.  A pitcher returning to the pitching position in the same half inning will not be granted any warm-up pitches.   Umpires may authorize more pitches during inclement weather or if a pitcher was removed due to injury or by rule.</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22</a:t>
            </a:fld>
            <a:endParaRPr lang="en-US"/>
          </a:p>
        </p:txBody>
      </p:sp>
    </p:spTree>
    <p:extLst>
      <p:ext uri="{BB962C8B-B14F-4D97-AF65-F5344CB8AC3E}">
        <p14:creationId xmlns:p14="http://schemas.microsoft.com/office/powerpoint/2010/main" val="4201093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JEWELRY AND ELECTRONIC COMMUNICATION</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The rule prohibiting jewelry has been removed allowing team personnel to now wear jewelry; however, the rule regarding the use of electronics is still in place. The use of electronic devices by team personnel to transmit or record information pertaining to their players or team’s performance is only permitted within the dugout. Items such as smart watches are permitted to be utilized as a watch but cannot be used to transmit or receive data outside of the dugout.</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23</a:t>
            </a:fld>
            <a:endParaRPr lang="en-US"/>
          </a:p>
        </p:txBody>
      </p:sp>
    </p:spTree>
    <p:extLst>
      <p:ext uri="{BB962C8B-B14F-4D97-AF65-F5344CB8AC3E}">
        <p14:creationId xmlns:p14="http://schemas.microsoft.com/office/powerpoint/2010/main" val="518275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COMPARABLE DRYING AGENTS</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Pitchers are not permitted to use any substance on the ball or on contact points of the pitching hand or fingers; also, no foreign substances may be applied to the ball. If a pitcher licks their fingers, the player must wipe their fingers prior to touching the ball.  </a:t>
            </a:r>
            <a:r>
              <a:rPr lang="en-US" sz="1200" dirty="0">
                <a:solidFill>
                  <a:srgbClr val="050505"/>
                </a:solidFill>
                <a:effectLst/>
                <a:latin typeface="Calibri" panose="020F0502020204030204" pitchFamily="34" charset="0"/>
                <a:ea typeface="Calibri" panose="020F0502020204030204" pitchFamily="34" charset="0"/>
                <a:cs typeface="Calibri" panose="020F0502020204030204" pitchFamily="34" charset="0"/>
              </a:rPr>
              <a:t>Comparable drying agents listed on the USA website (USAsoftball.org) are permitted, and powdered </a:t>
            </a:r>
            <a:r>
              <a:rPr lang="en-US" sz="1200" dirty="0">
                <a:effectLst/>
                <a:latin typeface="Calibri" panose="020F0502020204030204" pitchFamily="34" charset="0"/>
                <a:ea typeface="Calibri" panose="020F0502020204030204" pitchFamily="34" charset="0"/>
                <a:cs typeface="Times New Roman" panose="02020603050405020304" pitchFamily="18" charset="0"/>
              </a:rPr>
              <a:t>rosin is also permitted.  It is not necessary to wipe off the drying agent before making contact with the ball.</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24</a:t>
            </a:fld>
            <a:endParaRPr lang="en-US"/>
          </a:p>
        </p:txBody>
      </p:sp>
    </p:spTree>
    <p:extLst>
      <p:ext uri="{BB962C8B-B14F-4D97-AF65-F5344CB8AC3E}">
        <p14:creationId xmlns:p14="http://schemas.microsoft.com/office/powerpoint/2010/main" val="3038796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COMPARABLE DRYING AGENTS</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Pitchers are not permitted to use any substance on the ball or on contact points of the pitching hand or fingers; also, no foreign substances may be applied to the ball. If a pitcher licks their fingers, the player must wipe their fingers prior to touching the ball.  </a:t>
            </a:r>
            <a:r>
              <a:rPr lang="en-US" sz="1200" dirty="0">
                <a:solidFill>
                  <a:srgbClr val="050505"/>
                </a:solidFill>
                <a:effectLst/>
                <a:latin typeface="Calibri" panose="020F0502020204030204" pitchFamily="34" charset="0"/>
                <a:ea typeface="Calibri" panose="020F0502020204030204" pitchFamily="34" charset="0"/>
                <a:cs typeface="Calibri" panose="020F0502020204030204" pitchFamily="34" charset="0"/>
              </a:rPr>
              <a:t>Comparable drying agents listed on the USA website (USAsoftball.org) are permitted, and powdered </a:t>
            </a:r>
            <a:r>
              <a:rPr lang="en-US" sz="1200" dirty="0">
                <a:effectLst/>
                <a:latin typeface="Calibri" panose="020F0502020204030204" pitchFamily="34" charset="0"/>
                <a:ea typeface="Calibri" panose="020F0502020204030204" pitchFamily="34" charset="0"/>
                <a:cs typeface="Times New Roman" panose="02020603050405020304" pitchFamily="18" charset="0"/>
              </a:rPr>
              <a:t>rosin is also permitted.  It is not necessary to wipe off the drying agent before making contact with the ball.</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25</a:t>
            </a:fld>
            <a:endParaRPr lang="en-US"/>
          </a:p>
        </p:txBody>
      </p:sp>
    </p:spTree>
    <p:extLst>
      <p:ext uri="{BB962C8B-B14F-4D97-AF65-F5344CB8AC3E}">
        <p14:creationId xmlns:p14="http://schemas.microsoft.com/office/powerpoint/2010/main" val="4234404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A7ACC12-BB8C-437B-A2FF-AC59623B8B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C418485-6CA0-47C1-A55E-2DF0F2A54A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03FF245E-E817-464D-893D-84DDD5B43D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8ED53D7-7D80-469C-A1F2-75F2CA12D650}" type="slidenum">
              <a:rPr lang="en-US" altLang="en-US" smtClean="0"/>
              <a:pPr/>
              <a:t>26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altLang="en-US" dirty="0"/>
              <a:t>Sport-Specific Officiating courses are offered in several sports.  They are ideal for new officials and those in the first few years of officiating.  These courses introduce officials to the mechanics and techniques used in the sport and provide specific information on an area within that sport.  Individuals can complete a course within 30-45 minutes. These courses are free to all officials and prospective officials.</a:t>
            </a:r>
          </a:p>
          <a:p>
            <a:endParaRPr lang="en-US" altLang="en-US" sz="800" dirty="0"/>
          </a:p>
          <a:p>
            <a:r>
              <a:rPr lang="en-US" altLang="en-US" dirty="0"/>
              <a:t>“Interscholastic Officiating” is a general course on sports officiating, and it is free to all officials and prospective officials.  This course provides an introduction to skills and concepts used as an official.  Several topics are covered such as:  basics of becoming and staying an official, science of officiating, art of officiating, how to combine these skills for successful officiating.</a:t>
            </a:r>
          </a:p>
          <a:p>
            <a:endParaRPr lang="en-US" altLang="en-US" sz="800" dirty="0"/>
          </a:p>
          <a:p>
            <a:r>
              <a:rPr lang="en-US" altLang="en-US" dirty="0"/>
              <a:t>Video clips are made available to NFHS Officials Association members.  The video is clipped on specific topics and provides the rules references as well as dialogue on the topic.  </a:t>
            </a:r>
          </a:p>
          <a:p>
            <a:endParaRPr lang="en-US" altLang="en-US" sz="800" dirty="0"/>
          </a:p>
          <a:p>
            <a:r>
              <a:rPr lang="en-US" altLang="en-US" dirty="0"/>
              <a:t>The courses and videos are offered at </a:t>
            </a:r>
            <a:r>
              <a:rPr lang="en-US" altLang="en-US" u="sng" dirty="0">
                <a:hlinkClick r:id="rId3"/>
              </a:rPr>
              <a:t>www.NFHSLearn.com</a:t>
            </a:r>
            <a:r>
              <a:rPr lang="en-US" altLang="en-US" dirty="0"/>
              <a:t> . </a:t>
            </a:r>
          </a:p>
          <a:p>
            <a:endParaRPr lang="en-US" altLang="en-US" sz="800" dirty="0"/>
          </a:p>
          <a:p>
            <a:r>
              <a:rPr lang="en-US" altLang="en-US" b="1" u="sng" dirty="0">
                <a:solidFill>
                  <a:schemeClr val="accent2"/>
                </a:solidFill>
              </a:rPr>
              <a:t>Courses Available:</a:t>
            </a:r>
          </a:p>
          <a:p>
            <a:pPr lvl="1"/>
            <a:r>
              <a:rPr lang="en-US" altLang="en-US" b="1" dirty="0"/>
              <a:t>Officiating Football</a:t>
            </a:r>
            <a:r>
              <a:rPr lang="en-US" altLang="en-US" dirty="0"/>
              <a:t> </a:t>
            </a:r>
          </a:p>
          <a:p>
            <a:pPr lvl="1"/>
            <a:r>
              <a:rPr lang="en-US" altLang="en-US" b="1" dirty="0"/>
              <a:t>Officiating Volleyball </a:t>
            </a:r>
            <a:r>
              <a:rPr lang="en-US" altLang="en-US" dirty="0"/>
              <a:t>–</a:t>
            </a:r>
            <a:r>
              <a:rPr lang="en-US" altLang="en-US" b="1" dirty="0"/>
              <a:t> </a:t>
            </a:r>
            <a:r>
              <a:rPr lang="en-US" altLang="en-US" dirty="0"/>
              <a:t>Ball Handling</a:t>
            </a:r>
          </a:p>
          <a:p>
            <a:pPr lvl="1" eaLnBrk="1" hangingPunct="1">
              <a:spcBef>
                <a:spcPct val="0"/>
              </a:spcBef>
            </a:pPr>
            <a:r>
              <a:rPr lang="en-US" altLang="en-US" b="1" dirty="0"/>
              <a:t>Officiating Volleyball </a:t>
            </a:r>
            <a:r>
              <a:rPr lang="en-US" altLang="en-US" dirty="0"/>
              <a:t>– Alignment</a:t>
            </a:r>
          </a:p>
          <a:p>
            <a:pPr lvl="1" eaLnBrk="1" hangingPunct="1">
              <a:spcBef>
                <a:spcPct val="0"/>
              </a:spcBef>
            </a:pPr>
            <a:r>
              <a:rPr lang="en-US" altLang="en-US" b="1" dirty="0"/>
              <a:t>Officiating Volleyball </a:t>
            </a:r>
            <a:r>
              <a:rPr lang="en-US" altLang="en-US" dirty="0"/>
              <a:t>– E-Whistle</a:t>
            </a:r>
          </a:p>
          <a:p>
            <a:pPr lvl="1" eaLnBrk="1" hangingPunct="1">
              <a:spcBef>
                <a:spcPct val="0"/>
              </a:spcBef>
            </a:pPr>
            <a:r>
              <a:rPr lang="en-US" altLang="en-US" b="1" dirty="0"/>
              <a:t>Officiating Basketball</a:t>
            </a:r>
            <a:endParaRPr lang="en-US" altLang="en-US" dirty="0"/>
          </a:p>
          <a:p>
            <a:pPr lvl="1"/>
            <a:r>
              <a:rPr lang="en-US" altLang="en-US" b="1" dirty="0"/>
              <a:t>Officiating Basketball </a:t>
            </a:r>
            <a:r>
              <a:rPr lang="en-US" altLang="en-US" dirty="0"/>
              <a:t>–</a:t>
            </a:r>
            <a:r>
              <a:rPr lang="en-US" altLang="en-US" b="1" dirty="0"/>
              <a:t> </a:t>
            </a:r>
            <a:r>
              <a:rPr lang="en-US" altLang="en-US" dirty="0"/>
              <a:t>Three-Person Mechanics</a:t>
            </a:r>
          </a:p>
          <a:p>
            <a:pPr lvl="1"/>
            <a:r>
              <a:rPr lang="en-US" altLang="en-US" b="1" dirty="0"/>
              <a:t>Officiating Basketball </a:t>
            </a:r>
            <a:r>
              <a:rPr lang="en-US" altLang="en-US" dirty="0"/>
              <a:t>–</a:t>
            </a:r>
            <a:r>
              <a:rPr lang="en-US" altLang="en-US" b="1" dirty="0"/>
              <a:t> </a:t>
            </a:r>
            <a:r>
              <a:rPr lang="en-US" altLang="en-US" dirty="0"/>
              <a:t>Pre-Game Conference</a:t>
            </a:r>
          </a:p>
          <a:p>
            <a:pPr lvl="1"/>
            <a:r>
              <a:rPr lang="en-US" altLang="en-US" b="1" dirty="0"/>
              <a:t>Soccer</a:t>
            </a:r>
            <a:r>
              <a:rPr lang="en-US" altLang="en-US" dirty="0"/>
              <a:t> – Fouls and Misconduct</a:t>
            </a:r>
          </a:p>
          <a:p>
            <a:pPr lvl="1" eaLnBrk="1" hangingPunct="1">
              <a:spcBef>
                <a:spcPct val="0"/>
              </a:spcBef>
            </a:pPr>
            <a:r>
              <a:rPr lang="en-US" altLang="en-US" b="1" dirty="0"/>
              <a:t>Soccer </a:t>
            </a:r>
            <a:r>
              <a:rPr lang="en-US" altLang="en-US" dirty="0"/>
              <a:t>–</a:t>
            </a:r>
            <a:r>
              <a:rPr lang="en-US" altLang="en-US" b="1" dirty="0"/>
              <a:t> </a:t>
            </a:r>
            <a:r>
              <a:rPr lang="en-US" altLang="en-US" dirty="0"/>
              <a:t>Offside</a:t>
            </a:r>
          </a:p>
          <a:p>
            <a:pPr lvl="1" eaLnBrk="1" hangingPunct="1">
              <a:spcBef>
                <a:spcPct val="0"/>
              </a:spcBef>
            </a:pPr>
            <a:r>
              <a:rPr lang="en-US" altLang="en-US" b="1" dirty="0"/>
              <a:t>Soccer</a:t>
            </a:r>
            <a:r>
              <a:rPr lang="en-US" altLang="en-US" dirty="0"/>
              <a:t> –  Pre-Game Conference</a:t>
            </a:r>
          </a:p>
          <a:p>
            <a:pPr lvl="1"/>
            <a:r>
              <a:rPr lang="en-US" altLang="en-US" b="1" dirty="0"/>
              <a:t>Swimming and Diving</a:t>
            </a:r>
            <a:endParaRPr lang="en-US" altLang="en-US" dirty="0"/>
          </a:p>
          <a:p>
            <a:pPr lvl="1"/>
            <a:r>
              <a:rPr lang="en-US" altLang="en-US" b="1" dirty="0"/>
              <a:t>Officiating Wrestling</a:t>
            </a:r>
            <a:r>
              <a:rPr lang="en-US" altLang="en-US" dirty="0"/>
              <a:t> </a:t>
            </a:r>
          </a:p>
          <a:p>
            <a:pPr lvl="1"/>
            <a:r>
              <a:rPr lang="en-US" altLang="en-US" b="1" dirty="0"/>
              <a:t>Umpiring Softball</a:t>
            </a:r>
          </a:p>
          <a:p>
            <a:pPr lvl="1"/>
            <a:r>
              <a:rPr lang="en-US" altLang="en-US" b="1" dirty="0"/>
              <a:t>Officiating Field Hockey</a:t>
            </a:r>
          </a:p>
          <a:p>
            <a:pPr lvl="1"/>
            <a:r>
              <a:rPr lang="en-US" altLang="en-US" b="1" dirty="0"/>
              <a:t>Officiating Track and Field</a:t>
            </a:r>
          </a:p>
          <a:p>
            <a:r>
              <a:rPr lang="en-US" altLang="en-US" dirty="0"/>
              <a:t>	</a:t>
            </a:r>
          </a:p>
          <a:p>
            <a:r>
              <a:rPr lang="en-US" altLang="en-US" b="1" u="sng" dirty="0">
                <a:solidFill>
                  <a:schemeClr val="accent2"/>
                </a:solidFill>
              </a:rPr>
              <a:t>Future Courses to be Considered:</a:t>
            </a:r>
          </a:p>
          <a:p>
            <a:pPr lvl="1"/>
            <a:r>
              <a:rPr lang="en-US" altLang="en-US" b="1" dirty="0"/>
              <a:t>Umpiring Baseball</a:t>
            </a:r>
          </a:p>
          <a:p>
            <a:pPr lvl="1"/>
            <a:r>
              <a:rPr lang="en-US" altLang="en-US" b="1" dirty="0"/>
              <a:t>Umpiring Softball </a:t>
            </a:r>
            <a:r>
              <a:rPr lang="en-US" altLang="en-US" dirty="0"/>
              <a:t>–</a:t>
            </a:r>
            <a:r>
              <a:rPr lang="en-US" altLang="en-US" b="1" dirty="0"/>
              <a:t> 2 Person Mechanics</a:t>
            </a:r>
            <a:endParaRPr lang="en-US" altLang="en-US" dirty="0"/>
          </a:p>
          <a:p>
            <a:pPr lvl="1"/>
            <a:r>
              <a:rPr lang="en-US" altLang="en-US" b="1" dirty="0"/>
              <a:t>Communication Among Officials and Coaches</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27</a:t>
            </a:fld>
            <a:endParaRPr lang="en-US"/>
          </a:p>
        </p:txBody>
      </p:sp>
    </p:spTree>
    <p:extLst>
      <p:ext uri="{BB962C8B-B14F-4D97-AF65-F5344CB8AC3E}">
        <p14:creationId xmlns:p14="http://schemas.microsoft.com/office/powerpoint/2010/main" val="2052774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3F49E764-0B63-49CB-84CB-12F00888E9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5AE6C3FF-3B2D-4659-A62A-FAFACEB392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cs typeface="Arial" panose="020B0604020202020204" pitchFamily="34" charset="0"/>
              </a:rPr>
              <a:t>NFHS SOFTBALL PUBLICATIONS</a:t>
            </a:r>
            <a:r>
              <a:rPr lang="en-US" altLang="en-US" dirty="0">
                <a:cs typeface="Arial" panose="020B0604020202020204" pitchFamily="34" charset="0"/>
              </a:rPr>
              <a:t> </a:t>
            </a:r>
          </a:p>
          <a:p>
            <a:r>
              <a:rPr lang="en-US" altLang="en-US" dirty="0">
                <a:cs typeface="Arial" panose="020B0604020202020204" pitchFamily="34" charset="0"/>
              </a:rPr>
              <a:t>The NFHS softball publications are available to order online or by using the toll-free number.</a:t>
            </a:r>
          </a:p>
          <a:p>
            <a:endParaRPr lang="en-US" altLang="en-US" dirty="0"/>
          </a:p>
        </p:txBody>
      </p:sp>
      <p:sp>
        <p:nvSpPr>
          <p:cNvPr id="39940" name="Slide Number Placeholder 3">
            <a:extLst>
              <a:ext uri="{FF2B5EF4-FFF2-40B4-BE49-F238E27FC236}">
                <a16:creationId xmlns:a16="http://schemas.microsoft.com/office/drawing/2014/main" id="{C77D4807-1A50-4966-AE8C-F6E0310144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10C41D3-3470-4D3A-AC95-814AB2B8462E}" type="slidenum">
              <a:rPr lang="en-US" altLang="en-US" smtClean="0"/>
              <a:pPr/>
              <a:t>28</a:t>
            </a:fld>
            <a:endParaRPr lang="en-US" altLang="en-US"/>
          </a:p>
        </p:txBody>
      </p:sp>
    </p:spTree>
    <p:extLst>
      <p:ext uri="{BB962C8B-B14F-4D97-AF65-F5344CB8AC3E}">
        <p14:creationId xmlns:p14="http://schemas.microsoft.com/office/powerpoint/2010/main" val="2703327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29</a:t>
            </a:fld>
            <a:endParaRPr lang="en-US"/>
          </a:p>
        </p:txBody>
      </p:sp>
    </p:spTree>
    <p:extLst>
      <p:ext uri="{BB962C8B-B14F-4D97-AF65-F5344CB8AC3E}">
        <p14:creationId xmlns:p14="http://schemas.microsoft.com/office/powerpoint/2010/main" val="3366267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a:t>
            </a:fld>
            <a:endParaRPr lang="en-US"/>
          </a:p>
        </p:txBody>
      </p:sp>
    </p:spTree>
    <p:extLst>
      <p:ext uri="{BB962C8B-B14F-4D97-AF65-F5344CB8AC3E}">
        <p14:creationId xmlns:p14="http://schemas.microsoft.com/office/powerpoint/2010/main" val="2607866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2800" b="1" dirty="0">
                <a:effectLst/>
                <a:latin typeface="Calibri" panose="020F0502020204030204" pitchFamily="34" charset="0"/>
                <a:ea typeface="Calibri" panose="020F0502020204030204" pitchFamily="34" charset="0"/>
                <a:cs typeface="Times New Roman" panose="02020603050405020304" pitchFamily="18" charset="0"/>
              </a:rPr>
              <a:t>Rule 1-4-1a, b: </a:t>
            </a:r>
            <a:r>
              <a:rPr lang="en-US" sz="2800" dirty="0">
                <a:latin typeface="+mj-lt"/>
                <a:ea typeface="Times New Roman" panose="02020603050405020304" pitchFamily="18" charset="0"/>
                <a:cs typeface="Times New Roman" panose="02020603050405020304" pitchFamily="18" charset="0"/>
              </a:rPr>
              <a:t>Gloves/mitts are now permitted to be more than two colors</a:t>
            </a:r>
            <a:r>
              <a:rPr lang="en-US" sz="2800" dirty="0">
                <a:effectLst/>
                <a:latin typeface="+mj-lt"/>
                <a:ea typeface="Times New Roman" panose="02020603050405020304" pitchFamily="18" charset="0"/>
                <a:cs typeface="Times New Roman" panose="02020603050405020304" pitchFamily="18" charset="0"/>
              </a:rPr>
              <a:t>. Gloves/mitts, lacing and seams still may not be the color of the ball.</a:t>
            </a:r>
            <a:endParaRPr lang="en-US" sz="2800" dirty="0">
              <a:latin typeface="+mj-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800" b="1" dirty="0">
                <a:effectLst/>
                <a:latin typeface="Calibri" panose="020F0502020204030204" pitchFamily="34" charset="0"/>
                <a:ea typeface="Calibri" panose="020F0502020204030204" pitchFamily="34" charset="0"/>
                <a:cs typeface="Times New Roman" panose="02020603050405020304" pitchFamily="18" charset="0"/>
              </a:rPr>
              <a:t>Rationale: </a:t>
            </a:r>
            <a:r>
              <a:rPr lang="en-US" sz="2800" b="0" dirty="0">
                <a:effectLst/>
                <a:latin typeface="Calibri" panose="020F0502020204030204" pitchFamily="34" charset="0"/>
                <a:ea typeface="Calibri" panose="020F0502020204030204" pitchFamily="34" charset="0"/>
                <a:cs typeface="Times New Roman" panose="02020603050405020304" pitchFamily="18" charset="0"/>
              </a:rPr>
              <a:t>The rule change r</a:t>
            </a:r>
            <a:r>
              <a:rPr lang="en-US" sz="1800" b="0" dirty="0">
                <a:effectLst/>
                <a:latin typeface="Calibri" panose="020F0502020204030204" pitchFamily="34" charset="0"/>
                <a:ea typeface="Calibri" panose="020F0502020204030204" pitchFamily="34" charset="0"/>
                <a:cs typeface="Calibri" panose="020F0502020204030204" pitchFamily="34" charset="0"/>
              </a:rPr>
              <a:t>emoves </a:t>
            </a:r>
            <a:r>
              <a:rPr lang="en-US" sz="1800" dirty="0">
                <a:effectLst/>
                <a:latin typeface="Calibri" panose="020F0502020204030204" pitchFamily="34" charset="0"/>
                <a:ea typeface="Calibri" panose="020F0502020204030204" pitchFamily="34" charset="0"/>
                <a:cs typeface="Calibri" panose="020F0502020204030204" pitchFamily="34" charset="0"/>
              </a:rPr>
              <a:t>the number of color restrictions on the glove, including laces and seams, but does not permit any part of the glove to match the color of the ball. This change allows for the rule to be less restrictive, providing more options. The glove still cannot have an optic-colored marking which gives the appearance of the ball or is judged to be distracting to the umpire.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p>
          <a:p>
            <a:pPr marL="0" indent="0">
              <a:buNone/>
            </a:pPr>
            <a:r>
              <a:rPr lang="en-US" sz="1800" dirty="0"/>
              <a:t> </a:t>
            </a:r>
            <a:endParaRPr lang="en-US" sz="18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a:t>
            </a:fld>
            <a:endParaRPr lang="en-US"/>
          </a:p>
        </p:txBody>
      </p:sp>
    </p:spTree>
    <p:extLst>
      <p:ext uri="{BB962C8B-B14F-4D97-AF65-F5344CB8AC3E}">
        <p14:creationId xmlns:p14="http://schemas.microsoft.com/office/powerpoint/2010/main" val="1948371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Rule 2-20-1g (NEW): </a:t>
            </a:r>
            <a:r>
              <a:rPr lang="en-US" dirty="0"/>
              <a:t>If an offensive player interferes with a defensive player attempting to field a batted ball while the ball is over fair territory, it is a fair ball.</a:t>
            </a:r>
          </a:p>
          <a:p>
            <a:pPr marL="0" marR="0" lvl="0" indent="0" algn="l" defTabSz="914400" rtl="0" eaLnBrk="0" fontAlgn="base" latinLnBrk="0" hangingPunct="0">
              <a:lnSpc>
                <a:spcPct val="100000"/>
              </a:lnSpc>
              <a:spcBef>
                <a:spcPct val="30000"/>
              </a:spcBef>
              <a:spcAft>
                <a:spcPct val="0"/>
              </a:spcAft>
              <a:buClrTx/>
              <a:buSzTx/>
              <a:buFontTx/>
              <a:buNone/>
              <a:tabLst/>
              <a:defRPr/>
            </a:pPr>
            <a:br>
              <a:rPr lang="en-US" b="1" dirty="0"/>
            </a:br>
            <a:r>
              <a:rPr lang="en-US" b="1" dirty="0"/>
              <a:t>Rationale: </a:t>
            </a:r>
            <a:r>
              <a:rPr lang="en-US" sz="1200" dirty="0">
                <a:solidFill>
                  <a:srgbClr val="000000"/>
                </a:solidFill>
                <a:effectLst/>
                <a:latin typeface="Calibri" panose="020F0502020204030204" pitchFamily="34" charset="0"/>
                <a:ea typeface="Arial" panose="020B0604020202020204" pitchFamily="34" charset="0"/>
              </a:rPr>
              <a:t>This change </a:t>
            </a:r>
            <a:r>
              <a:rPr lang="en-US" sz="1200" dirty="0">
                <a:effectLst/>
                <a:latin typeface="Calibri" panose="020F0502020204030204" pitchFamily="34" charset="0"/>
                <a:ea typeface="Calibri" panose="020F0502020204030204" pitchFamily="34" charset="0"/>
                <a:cs typeface="Times New Roman" panose="02020603050405020304" pitchFamily="18" charset="0"/>
              </a:rPr>
              <a:t>allows the definition of a fair ball to reflect what umpires have always enforced as part of the definition of a fair ball. It is intended to mirror the definition of a foul ball. (2-25-1e)</a:t>
            </a:r>
            <a:endParaRPr lang="en-US" sz="1200" dirty="0"/>
          </a:p>
          <a:p>
            <a:endParaRPr lang="en-US" b="1"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5</a:t>
            </a:fld>
            <a:endParaRPr lang="en-US"/>
          </a:p>
        </p:txBody>
      </p:sp>
    </p:spTree>
    <p:extLst>
      <p:ext uri="{BB962C8B-B14F-4D97-AF65-F5344CB8AC3E}">
        <p14:creationId xmlns:p14="http://schemas.microsoft.com/office/powerpoint/2010/main" val="1464501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Rules 3-6-11: </a:t>
            </a:r>
            <a:r>
              <a:rPr lang="en-US" dirty="0"/>
              <a:t>Jewelry is no longer prohibited. However, 1-8-6 is still in effect, which prohibits team personnel from using electronic devices to communicate or transmit data outside of the dugout.</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Rationale:</a:t>
            </a:r>
            <a:r>
              <a:rPr lang="en-US" dirty="0"/>
              <a:t> The NFHS Softball Committee r</a:t>
            </a:r>
            <a:r>
              <a:rPr lang="en-US" sz="1800" dirty="0">
                <a:effectLst/>
                <a:latin typeface="Calibri" panose="020F0502020204030204" pitchFamily="34" charset="0"/>
                <a:ea typeface="Calibri" panose="020F0502020204030204" pitchFamily="34" charset="0"/>
                <a:cs typeface="Times New Roman" panose="02020603050405020304" pitchFamily="18" charset="0"/>
              </a:rPr>
              <a:t>emoved the former Rule 3-2-12 prohibiting jewelry, which places the softball rules in line with other NFHS sports that do not have the restriction. These sports have no documented data of an increased risk for injury while wearing jewelry. With this change, medical alert and religious medals are no longer a concern. Umpires still have the authority to rule on anything that is considered a distraction or increases risk to any player.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6</a:t>
            </a:fld>
            <a:endParaRPr lang="en-US"/>
          </a:p>
        </p:txBody>
      </p:sp>
    </p:spTree>
    <p:extLst>
      <p:ext uri="{BB962C8B-B14F-4D97-AF65-F5344CB8AC3E}">
        <p14:creationId xmlns:p14="http://schemas.microsoft.com/office/powerpoint/2010/main" val="1229298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Rule 3-6-11: </a:t>
            </a:r>
            <a:r>
              <a:rPr lang="en-US" dirty="0"/>
              <a:t>Clarifies where electronic devices may be used for coaching purposes during a game.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Rationale:</a:t>
            </a:r>
            <a:r>
              <a:rPr lang="en-US" dirty="0"/>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The rule prohibiting jewelry has been removed</a:t>
            </a:r>
            <a:r>
              <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1200" dirty="0">
                <a:effectLst/>
                <a:latin typeface="Calibri" panose="020F0502020204030204" pitchFamily="34" charset="0"/>
                <a:ea typeface="Calibri" panose="020F0502020204030204" pitchFamily="34" charset="0"/>
                <a:cs typeface="Times New Roman" panose="02020603050405020304" pitchFamily="18" charset="0"/>
              </a:rPr>
              <a:t> allowing team personnel to now wear jewelry; however, the rule regarding the use of electronics is still in place. The use of electronic devices by team personnel to transmit or record information pertaining to their players or team’s performance is only permitted within the dugout. Items such as smartwatches are permitted to be utilized as a watch but cannot be used to transmit or receive data outside of the dugout.</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7</a:t>
            </a:fld>
            <a:endParaRPr lang="en-US"/>
          </a:p>
        </p:txBody>
      </p:sp>
    </p:spTree>
    <p:extLst>
      <p:ext uri="{BB962C8B-B14F-4D97-AF65-F5344CB8AC3E}">
        <p14:creationId xmlns:p14="http://schemas.microsoft.com/office/powerpoint/2010/main" val="3578532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E3B3D3C0-360A-402A-9C61-711D8DDA5A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71DC946F-4575-4DA7-AFA5-42C32DFA56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436" name="Slide Number Placeholder 3">
            <a:extLst>
              <a:ext uri="{FF2B5EF4-FFF2-40B4-BE49-F238E27FC236}">
                <a16:creationId xmlns:a16="http://schemas.microsoft.com/office/drawing/2014/main" id="{90853AA1-6E0A-4613-92D2-E5DFC3F7E4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900200-DD1F-4E62-BDC8-27D1F130FE2F}" type="slidenum">
              <a:rPr lang="en-US" altLang="en-US" smtClean="0"/>
              <a:pPr/>
              <a:t>8</a:t>
            </a:fld>
            <a:endParaRPr lang="en-US" altLang="en-US"/>
          </a:p>
        </p:txBody>
      </p:sp>
    </p:spTree>
    <p:extLst>
      <p:ext uri="{BB962C8B-B14F-4D97-AF65-F5344CB8AC3E}">
        <p14:creationId xmlns:p14="http://schemas.microsoft.com/office/powerpoint/2010/main" val="3370341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Rule 3-6-11: </a:t>
            </a:r>
            <a:r>
              <a:rPr lang="en-US" dirty="0"/>
              <a:t>Clarifies where electronic devices may be used for coaching purposes during a game.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Rationale:</a:t>
            </a:r>
            <a:r>
              <a:rPr lang="en-US" dirty="0"/>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The rule prohibiting jewelry has been removed</a:t>
            </a:r>
            <a:r>
              <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1200" dirty="0">
                <a:effectLst/>
                <a:latin typeface="Calibri" panose="020F0502020204030204" pitchFamily="34" charset="0"/>
                <a:ea typeface="Calibri" panose="020F0502020204030204" pitchFamily="34" charset="0"/>
                <a:cs typeface="Times New Roman" panose="02020603050405020304" pitchFamily="18" charset="0"/>
              </a:rPr>
              <a:t> allowing team personnel to now wear jewelry; however, the rule regarding the use of electronics is still in place. The use of electronic devices by team personnel to transmit or record information pertaining to their players or team’s performance is only permitted within the dugout. Items such as smartwatches are permitted to be utilized as a watch but cannot be used to transmit or receive data outside of the dugout.</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9</a:t>
            </a:fld>
            <a:endParaRPr lang="en-US"/>
          </a:p>
        </p:txBody>
      </p:sp>
    </p:spTree>
    <p:extLst>
      <p:ext uri="{BB962C8B-B14F-4D97-AF65-F5344CB8AC3E}">
        <p14:creationId xmlns:p14="http://schemas.microsoft.com/office/powerpoint/2010/main" val="27130143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2" name="Picture 11" descr="A picture containing person, baseball, athletic game, outdoor&#10;&#10;Description automatically generated">
            <a:extLst>
              <a:ext uri="{FF2B5EF4-FFF2-40B4-BE49-F238E27FC236}">
                <a16:creationId xmlns:a16="http://schemas.microsoft.com/office/drawing/2014/main" id="{41A75AE6-C112-60DD-4EF5-2FA456E8B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915"/>
            <a:ext cx="12192000" cy="4408510"/>
          </a:xfrm>
          <a:prstGeom prst="rect">
            <a:avLst/>
          </a:prstGeom>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A9D18706-4BDE-4282-9907-004B987D0889}"/>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769A6EE4-7B2A-4A1F-9D78-2ABD8DC0C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1764874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8" name="Picture 7" descr="A picture containing person, baseball, athletic game, outdoor&#10;&#10;Description automatically generated">
            <a:extLst>
              <a:ext uri="{FF2B5EF4-FFF2-40B4-BE49-F238E27FC236}">
                <a16:creationId xmlns:a16="http://schemas.microsoft.com/office/drawing/2014/main" id="{C9A44512-41B9-6250-6152-537862E407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090"/>
            <a:ext cx="12192000" cy="4408510"/>
          </a:xfrm>
          <a:prstGeom prst="rect">
            <a:avLst/>
          </a:prstGeom>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5F8FCFEA-AFC4-43C6-927D-B033C1078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32401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pic>
        <p:nvPicPr>
          <p:cNvPr id="9" name="Picture 8" descr="A picture containing person, baseball, athletic game, outdoor&#10;&#10;Description automatically generated">
            <a:extLst>
              <a:ext uri="{FF2B5EF4-FFF2-40B4-BE49-F238E27FC236}">
                <a16:creationId xmlns:a16="http://schemas.microsoft.com/office/drawing/2014/main" id="{0D0F9819-A3DC-65B4-C01D-33447453C0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84"/>
            <a:ext cx="12192000" cy="4408510"/>
          </a:xfrm>
          <a:prstGeom prst="rect">
            <a:avLst/>
          </a:prstGeom>
        </p:spPr>
      </p:pic>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1843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1/26/23</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2865596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96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96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ules Committ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endParaRPr lang="en-US" dirty="0"/>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1/26/23</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
        <p:nvSpPr>
          <p:cNvPr id="7" name="Picture Placeholder 7">
            <a:extLst>
              <a:ext uri="{FF2B5EF4-FFF2-40B4-BE49-F238E27FC236}">
                <a16:creationId xmlns:a16="http://schemas.microsoft.com/office/drawing/2014/main" id="{41C07A38-3151-4187-A15D-B39250318ED2}"/>
              </a:ext>
            </a:extLst>
          </p:cNvPr>
          <p:cNvSpPr>
            <a:spLocks noGrp="1"/>
          </p:cNvSpPr>
          <p:nvPr>
            <p:ph type="pic" sz="quarter" idx="13"/>
          </p:nvPr>
        </p:nvSpPr>
        <p:spPr>
          <a:xfrm>
            <a:off x="1947390" y="2307986"/>
            <a:ext cx="1051560" cy="1234440"/>
          </a:xfrm>
        </p:spPr>
        <p:txBody>
          <a:bodyPr/>
          <a:lstStyle>
            <a:lvl1pPr>
              <a:defRPr sz="1000"/>
            </a:lvl1pPr>
          </a:lstStyle>
          <a:p>
            <a:r>
              <a:rPr lang="en-US"/>
              <a:t>Click icon to add picture</a:t>
            </a:r>
            <a:endParaRPr lang="en-US" dirty="0"/>
          </a:p>
        </p:txBody>
      </p:sp>
      <p:sp>
        <p:nvSpPr>
          <p:cNvPr id="8" name="Picture Placeholder 7">
            <a:extLst>
              <a:ext uri="{FF2B5EF4-FFF2-40B4-BE49-F238E27FC236}">
                <a16:creationId xmlns:a16="http://schemas.microsoft.com/office/drawing/2014/main" id="{85A6B223-FC34-4A5C-911E-C24D04E7CFFD}"/>
              </a:ext>
            </a:extLst>
          </p:cNvPr>
          <p:cNvSpPr>
            <a:spLocks noGrp="1"/>
          </p:cNvSpPr>
          <p:nvPr>
            <p:ph type="pic" sz="quarter" idx="14"/>
          </p:nvPr>
        </p:nvSpPr>
        <p:spPr>
          <a:xfrm>
            <a:off x="3114674" y="2306767"/>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B6E42FB0-6743-491E-88B5-2F35A08BA59B}"/>
              </a:ext>
            </a:extLst>
          </p:cNvPr>
          <p:cNvSpPr>
            <a:spLocks noGrp="1"/>
          </p:cNvSpPr>
          <p:nvPr>
            <p:ph type="pic" sz="quarter" idx="15"/>
          </p:nvPr>
        </p:nvSpPr>
        <p:spPr>
          <a:xfrm>
            <a:off x="4281800" y="2306767"/>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DEF4A9DF-3140-4B74-9668-7D7E4EC06F3F}"/>
              </a:ext>
            </a:extLst>
          </p:cNvPr>
          <p:cNvSpPr>
            <a:spLocks noGrp="1"/>
          </p:cNvSpPr>
          <p:nvPr>
            <p:ph type="pic" sz="quarter" idx="16"/>
          </p:nvPr>
        </p:nvSpPr>
        <p:spPr>
          <a:xfrm>
            <a:off x="5448926" y="230676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27BE3ADA-1D25-4285-87C8-580EDAE97CB4}"/>
              </a:ext>
            </a:extLst>
          </p:cNvPr>
          <p:cNvSpPr>
            <a:spLocks noGrp="1"/>
          </p:cNvSpPr>
          <p:nvPr>
            <p:ph type="pic" sz="quarter" idx="17"/>
          </p:nvPr>
        </p:nvSpPr>
        <p:spPr>
          <a:xfrm>
            <a:off x="6609972" y="2306767"/>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36931D3C-26F3-4EAD-B49C-F147E5932A09}"/>
              </a:ext>
            </a:extLst>
          </p:cNvPr>
          <p:cNvSpPr>
            <a:spLocks noGrp="1"/>
          </p:cNvSpPr>
          <p:nvPr>
            <p:ph type="pic" sz="quarter" idx="18"/>
          </p:nvPr>
        </p:nvSpPr>
        <p:spPr>
          <a:xfrm>
            <a:off x="7771018" y="2302745"/>
            <a:ext cx="1051560" cy="1234440"/>
          </a:xfrm>
        </p:spPr>
        <p:txBody>
          <a:bodyPr/>
          <a:lstStyle>
            <a:lvl1pPr>
              <a:defRPr sz="1000"/>
            </a:lvl1pPr>
          </a:lstStyle>
          <a:p>
            <a:r>
              <a:rPr lang="en-US"/>
              <a:t>Click icon to add picture</a:t>
            </a:r>
            <a:endParaRPr lang="en-US" dirty="0"/>
          </a:p>
        </p:txBody>
      </p:sp>
      <p:sp>
        <p:nvSpPr>
          <p:cNvPr id="13" name="Picture Placeholder 7">
            <a:extLst>
              <a:ext uri="{FF2B5EF4-FFF2-40B4-BE49-F238E27FC236}">
                <a16:creationId xmlns:a16="http://schemas.microsoft.com/office/drawing/2014/main" id="{0D82E5F0-F99D-4860-9376-386CC243EFC6}"/>
              </a:ext>
            </a:extLst>
          </p:cNvPr>
          <p:cNvSpPr>
            <a:spLocks noGrp="1"/>
          </p:cNvSpPr>
          <p:nvPr>
            <p:ph type="pic" sz="quarter" idx="19"/>
          </p:nvPr>
        </p:nvSpPr>
        <p:spPr>
          <a:xfrm>
            <a:off x="8938146" y="2306767"/>
            <a:ext cx="1051560" cy="1234440"/>
          </a:xfrm>
        </p:spPr>
        <p:txBody>
          <a:bodyPr/>
          <a:lstStyle>
            <a:lvl1pPr>
              <a:defRPr sz="1000"/>
            </a:lvl1pPr>
          </a:lstStyle>
          <a:p>
            <a:r>
              <a:rPr lang="en-US"/>
              <a:t>Click icon to add picture</a:t>
            </a:r>
            <a:endParaRPr lang="en-US" dirty="0"/>
          </a:p>
        </p:txBody>
      </p:sp>
      <p:sp>
        <p:nvSpPr>
          <p:cNvPr id="14" name="Picture Placeholder 7">
            <a:extLst>
              <a:ext uri="{FF2B5EF4-FFF2-40B4-BE49-F238E27FC236}">
                <a16:creationId xmlns:a16="http://schemas.microsoft.com/office/drawing/2014/main" id="{566D4066-CFD0-4992-A303-5EBAB83E73DA}"/>
              </a:ext>
            </a:extLst>
          </p:cNvPr>
          <p:cNvSpPr>
            <a:spLocks noGrp="1"/>
          </p:cNvSpPr>
          <p:nvPr>
            <p:ph type="pic" sz="quarter" idx="20"/>
          </p:nvPr>
        </p:nvSpPr>
        <p:spPr>
          <a:xfrm>
            <a:off x="10119898" y="2302745"/>
            <a:ext cx="1051560" cy="1234440"/>
          </a:xfrm>
        </p:spPr>
        <p:txBody>
          <a:bodyPr/>
          <a:lstStyle>
            <a:lvl1pPr>
              <a:defRPr sz="1000"/>
            </a:lvl1pPr>
          </a:lstStyle>
          <a:p>
            <a:r>
              <a:rPr lang="en-US"/>
              <a:t>Click icon to add picture</a:t>
            </a:r>
            <a:endParaRPr lang="en-US" dirty="0"/>
          </a:p>
        </p:txBody>
      </p:sp>
      <p:sp>
        <p:nvSpPr>
          <p:cNvPr id="15" name="Text Placeholder 42">
            <a:extLst>
              <a:ext uri="{FF2B5EF4-FFF2-40B4-BE49-F238E27FC236}">
                <a16:creationId xmlns:a16="http://schemas.microsoft.com/office/drawing/2014/main" id="{EE53C0DE-A22A-482A-B0B4-ADCA2DB7C789}"/>
              </a:ext>
            </a:extLst>
          </p:cNvPr>
          <p:cNvSpPr>
            <a:spLocks noGrp="1"/>
          </p:cNvSpPr>
          <p:nvPr>
            <p:ph type="body" sz="quarter" idx="21" hasCustomPrompt="1"/>
          </p:nvPr>
        </p:nvSpPr>
        <p:spPr>
          <a:xfrm>
            <a:off x="1948025" y="357998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EA59132B-839F-4B3E-898F-4B55B3E3B485}"/>
              </a:ext>
            </a:extLst>
          </p:cNvPr>
          <p:cNvSpPr>
            <a:spLocks noGrp="1"/>
          </p:cNvSpPr>
          <p:nvPr>
            <p:ph type="body" sz="quarter" idx="22" hasCustomPrompt="1"/>
          </p:nvPr>
        </p:nvSpPr>
        <p:spPr>
          <a:xfrm>
            <a:off x="3114674"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C88C9F07-DD7E-46CC-911A-F1572284E288}"/>
              </a:ext>
            </a:extLst>
          </p:cNvPr>
          <p:cNvSpPr>
            <a:spLocks noGrp="1"/>
          </p:cNvSpPr>
          <p:nvPr>
            <p:ph type="body" sz="quarter" idx="23" hasCustomPrompt="1"/>
          </p:nvPr>
        </p:nvSpPr>
        <p:spPr>
          <a:xfrm>
            <a:off x="4285915"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CEA7308F-DCC7-4ECB-B924-E08C5C48A42B}"/>
              </a:ext>
            </a:extLst>
          </p:cNvPr>
          <p:cNvSpPr>
            <a:spLocks noGrp="1"/>
          </p:cNvSpPr>
          <p:nvPr>
            <p:ph type="body" sz="quarter" idx="24" hasCustomPrompt="1"/>
          </p:nvPr>
        </p:nvSpPr>
        <p:spPr>
          <a:xfrm>
            <a:off x="5449561"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C716AE63-04E1-4B07-A751-52DF5E81ECE5}"/>
              </a:ext>
            </a:extLst>
          </p:cNvPr>
          <p:cNvSpPr>
            <a:spLocks noGrp="1"/>
          </p:cNvSpPr>
          <p:nvPr>
            <p:ph type="body" sz="quarter" idx="25" hasCustomPrompt="1"/>
          </p:nvPr>
        </p:nvSpPr>
        <p:spPr>
          <a:xfrm>
            <a:off x="6609972"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8E7D6D53-8B11-4FEF-A375-31FF1D90AC91}"/>
              </a:ext>
            </a:extLst>
          </p:cNvPr>
          <p:cNvSpPr>
            <a:spLocks noGrp="1"/>
          </p:cNvSpPr>
          <p:nvPr>
            <p:ph type="body" sz="quarter" idx="26" hasCustomPrompt="1"/>
          </p:nvPr>
        </p:nvSpPr>
        <p:spPr>
          <a:xfrm>
            <a:off x="7771653"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Text Placeholder 42">
            <a:extLst>
              <a:ext uri="{FF2B5EF4-FFF2-40B4-BE49-F238E27FC236}">
                <a16:creationId xmlns:a16="http://schemas.microsoft.com/office/drawing/2014/main" id="{6A34A385-80F7-4E38-83B4-9C6E0F545D95}"/>
              </a:ext>
            </a:extLst>
          </p:cNvPr>
          <p:cNvSpPr>
            <a:spLocks noGrp="1"/>
          </p:cNvSpPr>
          <p:nvPr>
            <p:ph type="body" sz="quarter" idx="27" hasCustomPrompt="1"/>
          </p:nvPr>
        </p:nvSpPr>
        <p:spPr>
          <a:xfrm>
            <a:off x="8941331"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2" name="Text Placeholder 42">
            <a:extLst>
              <a:ext uri="{FF2B5EF4-FFF2-40B4-BE49-F238E27FC236}">
                <a16:creationId xmlns:a16="http://schemas.microsoft.com/office/drawing/2014/main" id="{C229CF8C-7E87-4CBD-985F-B237315EC3A7}"/>
              </a:ext>
            </a:extLst>
          </p:cNvPr>
          <p:cNvSpPr>
            <a:spLocks noGrp="1"/>
          </p:cNvSpPr>
          <p:nvPr>
            <p:ph type="body" sz="quarter" idx="28" hasCustomPrompt="1"/>
          </p:nvPr>
        </p:nvSpPr>
        <p:spPr>
          <a:xfrm>
            <a:off x="10125034"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3" name="Picture Placeholder 7">
            <a:extLst>
              <a:ext uri="{FF2B5EF4-FFF2-40B4-BE49-F238E27FC236}">
                <a16:creationId xmlns:a16="http://schemas.microsoft.com/office/drawing/2014/main" id="{989CDF29-1BB9-4721-8D9B-D7470ACE0B65}"/>
              </a:ext>
            </a:extLst>
          </p:cNvPr>
          <p:cNvSpPr>
            <a:spLocks noGrp="1"/>
          </p:cNvSpPr>
          <p:nvPr>
            <p:ph type="pic" sz="quarter" idx="29"/>
          </p:nvPr>
        </p:nvSpPr>
        <p:spPr>
          <a:xfrm>
            <a:off x="1947390" y="4268640"/>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2347026D-61DA-44B9-9A3F-09D4D5961E71}"/>
              </a:ext>
            </a:extLst>
          </p:cNvPr>
          <p:cNvSpPr>
            <a:spLocks noGrp="1"/>
          </p:cNvSpPr>
          <p:nvPr>
            <p:ph type="pic" sz="quarter" idx="30"/>
          </p:nvPr>
        </p:nvSpPr>
        <p:spPr>
          <a:xfrm>
            <a:off x="3114674" y="4267421"/>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D8AD73F0-C0B1-441D-B728-3212A9CC19BE}"/>
              </a:ext>
            </a:extLst>
          </p:cNvPr>
          <p:cNvSpPr>
            <a:spLocks noGrp="1"/>
          </p:cNvSpPr>
          <p:nvPr>
            <p:ph type="pic" sz="quarter" idx="31"/>
          </p:nvPr>
        </p:nvSpPr>
        <p:spPr>
          <a:xfrm>
            <a:off x="4281800" y="4267421"/>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0EF512FE-C5A5-4B7E-BBC6-0DB50E8B3572}"/>
              </a:ext>
            </a:extLst>
          </p:cNvPr>
          <p:cNvSpPr>
            <a:spLocks noGrp="1"/>
          </p:cNvSpPr>
          <p:nvPr>
            <p:ph type="pic" sz="quarter" idx="32"/>
          </p:nvPr>
        </p:nvSpPr>
        <p:spPr>
          <a:xfrm>
            <a:off x="5448926" y="426742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2F9138E5-166F-497A-A9E3-22F5BEEA378F}"/>
              </a:ext>
            </a:extLst>
          </p:cNvPr>
          <p:cNvSpPr>
            <a:spLocks noGrp="1"/>
          </p:cNvSpPr>
          <p:nvPr>
            <p:ph type="pic" sz="quarter" idx="33"/>
          </p:nvPr>
        </p:nvSpPr>
        <p:spPr>
          <a:xfrm>
            <a:off x="6609972" y="4267421"/>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AFEA0467-1196-46F4-B8BB-F984286AFE74}"/>
              </a:ext>
            </a:extLst>
          </p:cNvPr>
          <p:cNvSpPr>
            <a:spLocks noGrp="1"/>
          </p:cNvSpPr>
          <p:nvPr>
            <p:ph type="pic" sz="quarter" idx="34"/>
          </p:nvPr>
        </p:nvSpPr>
        <p:spPr>
          <a:xfrm>
            <a:off x="7771018" y="4263399"/>
            <a:ext cx="1051560" cy="1234440"/>
          </a:xfrm>
        </p:spPr>
        <p:txBody>
          <a:bodyPr/>
          <a:lstStyle>
            <a:lvl1pPr>
              <a:defRPr sz="1000"/>
            </a:lvl1pPr>
          </a:lstStyle>
          <a:p>
            <a:r>
              <a:rPr lang="en-US"/>
              <a:t>Click icon to add picture</a:t>
            </a:r>
            <a:endParaRPr lang="en-US" dirty="0"/>
          </a:p>
        </p:txBody>
      </p:sp>
      <p:sp>
        <p:nvSpPr>
          <p:cNvPr id="29" name="Picture Placeholder 7">
            <a:extLst>
              <a:ext uri="{FF2B5EF4-FFF2-40B4-BE49-F238E27FC236}">
                <a16:creationId xmlns:a16="http://schemas.microsoft.com/office/drawing/2014/main" id="{138BEDD8-9F32-4A60-AC2E-3DB025622685}"/>
              </a:ext>
            </a:extLst>
          </p:cNvPr>
          <p:cNvSpPr>
            <a:spLocks noGrp="1"/>
          </p:cNvSpPr>
          <p:nvPr>
            <p:ph type="pic" sz="quarter" idx="35"/>
          </p:nvPr>
        </p:nvSpPr>
        <p:spPr>
          <a:xfrm>
            <a:off x="8938146" y="4267421"/>
            <a:ext cx="1051560" cy="1234440"/>
          </a:xfrm>
        </p:spPr>
        <p:txBody>
          <a:bodyPr/>
          <a:lstStyle>
            <a:lvl1pPr>
              <a:defRPr sz="1000"/>
            </a:lvl1pPr>
          </a:lstStyle>
          <a:p>
            <a:r>
              <a:rPr lang="en-US"/>
              <a:t>Click icon to add picture</a:t>
            </a:r>
            <a:endParaRPr lang="en-US" dirty="0"/>
          </a:p>
        </p:txBody>
      </p:sp>
      <p:sp>
        <p:nvSpPr>
          <p:cNvPr id="30" name="Picture Placeholder 7">
            <a:extLst>
              <a:ext uri="{FF2B5EF4-FFF2-40B4-BE49-F238E27FC236}">
                <a16:creationId xmlns:a16="http://schemas.microsoft.com/office/drawing/2014/main" id="{E9EE57F2-64F3-4064-90D9-BB619B81FAF6}"/>
              </a:ext>
            </a:extLst>
          </p:cNvPr>
          <p:cNvSpPr>
            <a:spLocks noGrp="1"/>
          </p:cNvSpPr>
          <p:nvPr>
            <p:ph type="pic" sz="quarter" idx="36"/>
          </p:nvPr>
        </p:nvSpPr>
        <p:spPr>
          <a:xfrm>
            <a:off x="10119898" y="4263399"/>
            <a:ext cx="1051560" cy="1234440"/>
          </a:xfrm>
        </p:spPr>
        <p:txBody>
          <a:bodyPr/>
          <a:lstStyle>
            <a:lvl1pPr>
              <a:defRPr sz="1000"/>
            </a:lvl1pPr>
          </a:lstStyle>
          <a:p>
            <a:r>
              <a:rPr lang="en-US"/>
              <a:t>Click icon to add picture</a:t>
            </a:r>
            <a:endParaRPr lang="en-US" dirty="0"/>
          </a:p>
        </p:txBody>
      </p:sp>
      <p:sp>
        <p:nvSpPr>
          <p:cNvPr id="31" name="Text Placeholder 42">
            <a:extLst>
              <a:ext uri="{FF2B5EF4-FFF2-40B4-BE49-F238E27FC236}">
                <a16:creationId xmlns:a16="http://schemas.microsoft.com/office/drawing/2014/main" id="{2D951F0E-28FA-4EE0-8CCF-6CA2A4A4951F}"/>
              </a:ext>
            </a:extLst>
          </p:cNvPr>
          <p:cNvSpPr>
            <a:spLocks noGrp="1"/>
          </p:cNvSpPr>
          <p:nvPr>
            <p:ph type="body" sz="quarter" idx="37" hasCustomPrompt="1"/>
          </p:nvPr>
        </p:nvSpPr>
        <p:spPr>
          <a:xfrm>
            <a:off x="1948025" y="554063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5DD9C78E-C4E3-45C5-919F-A43410472F30}"/>
              </a:ext>
            </a:extLst>
          </p:cNvPr>
          <p:cNvSpPr>
            <a:spLocks noGrp="1"/>
          </p:cNvSpPr>
          <p:nvPr>
            <p:ph type="body" sz="quarter" idx="38" hasCustomPrompt="1"/>
          </p:nvPr>
        </p:nvSpPr>
        <p:spPr>
          <a:xfrm>
            <a:off x="3114674"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DF1AD41A-C060-4D57-B29D-6B92461A31BA}"/>
              </a:ext>
            </a:extLst>
          </p:cNvPr>
          <p:cNvSpPr>
            <a:spLocks noGrp="1"/>
          </p:cNvSpPr>
          <p:nvPr>
            <p:ph type="body" sz="quarter" idx="39" hasCustomPrompt="1"/>
          </p:nvPr>
        </p:nvSpPr>
        <p:spPr>
          <a:xfrm>
            <a:off x="4285915"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A8F0E0B1-302C-4071-960A-C0DE79FC4CAB}"/>
              </a:ext>
            </a:extLst>
          </p:cNvPr>
          <p:cNvSpPr>
            <a:spLocks noGrp="1"/>
          </p:cNvSpPr>
          <p:nvPr>
            <p:ph type="body" sz="quarter" idx="40" hasCustomPrompt="1"/>
          </p:nvPr>
        </p:nvSpPr>
        <p:spPr>
          <a:xfrm>
            <a:off x="5449561"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5AFBD3CE-73A5-4367-95F8-2860FC9DDA36}"/>
              </a:ext>
            </a:extLst>
          </p:cNvPr>
          <p:cNvSpPr>
            <a:spLocks noGrp="1"/>
          </p:cNvSpPr>
          <p:nvPr>
            <p:ph type="body" sz="quarter" idx="41" hasCustomPrompt="1"/>
          </p:nvPr>
        </p:nvSpPr>
        <p:spPr>
          <a:xfrm>
            <a:off x="6609972"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8610F160-E744-40E4-B3B5-B7520962F8B1}"/>
              </a:ext>
            </a:extLst>
          </p:cNvPr>
          <p:cNvSpPr>
            <a:spLocks noGrp="1"/>
          </p:cNvSpPr>
          <p:nvPr>
            <p:ph type="body" sz="quarter" idx="42" hasCustomPrompt="1"/>
          </p:nvPr>
        </p:nvSpPr>
        <p:spPr>
          <a:xfrm>
            <a:off x="7771653"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7" name="Text Placeholder 42">
            <a:extLst>
              <a:ext uri="{FF2B5EF4-FFF2-40B4-BE49-F238E27FC236}">
                <a16:creationId xmlns:a16="http://schemas.microsoft.com/office/drawing/2014/main" id="{E25E431A-9D99-4E9A-B4B7-AEB45B18FDE6}"/>
              </a:ext>
            </a:extLst>
          </p:cNvPr>
          <p:cNvSpPr>
            <a:spLocks noGrp="1"/>
          </p:cNvSpPr>
          <p:nvPr>
            <p:ph type="body" sz="quarter" idx="43" hasCustomPrompt="1"/>
          </p:nvPr>
        </p:nvSpPr>
        <p:spPr>
          <a:xfrm>
            <a:off x="8941331"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8" name="Text Placeholder 42">
            <a:extLst>
              <a:ext uri="{FF2B5EF4-FFF2-40B4-BE49-F238E27FC236}">
                <a16:creationId xmlns:a16="http://schemas.microsoft.com/office/drawing/2014/main" id="{A9DF5626-9975-4E47-92F1-447C1ED4529E}"/>
              </a:ext>
            </a:extLst>
          </p:cNvPr>
          <p:cNvSpPr>
            <a:spLocks noGrp="1"/>
          </p:cNvSpPr>
          <p:nvPr>
            <p:ph type="body" sz="quarter" idx="44" hasCustomPrompt="1"/>
          </p:nvPr>
        </p:nvSpPr>
        <p:spPr>
          <a:xfrm>
            <a:off x="10125034"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4230398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1/26/23</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1931205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1/26/23</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2150243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pic>
        <p:nvPicPr>
          <p:cNvPr id="7" name="Picture 6" descr="A picture containing person, baseball, athletic game, outdoor&#10;&#10;Description automatically generated">
            <a:extLst>
              <a:ext uri="{FF2B5EF4-FFF2-40B4-BE49-F238E27FC236}">
                <a16:creationId xmlns:a16="http://schemas.microsoft.com/office/drawing/2014/main" id="{5F7A9D17-7E1F-F6C0-F2F5-CAAA0A9E14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408510"/>
          </a:xfrm>
          <a:prstGeom prst="rect">
            <a:avLst/>
          </a:prstGeom>
        </p:spPr>
      </p:pic>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9681A93F-7594-43BF-A07F-5C28356179C8}"/>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B322712E-14D9-46D4-904A-6142ECD2F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285315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1/26/23</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2150243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1/26/23</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2907067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1/26/23</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545833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1/26/23</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898763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1/26/23</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2974638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1/26/23</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1936777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A picture containing person, baseball, athletic game, outdoor&#10;&#10;Description automatically generated">
            <a:extLst>
              <a:ext uri="{FF2B5EF4-FFF2-40B4-BE49-F238E27FC236}">
                <a16:creationId xmlns:a16="http://schemas.microsoft.com/office/drawing/2014/main" id="{0602AEBF-6194-F76C-E6BF-656E21D6F7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090"/>
            <a:ext cx="12192000" cy="4408510"/>
          </a:xfrm>
          <a:prstGeom prst="rect">
            <a:avLst/>
          </a:prstGeom>
        </p:spPr>
      </p:pic>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B1806022-18A4-42AD-B789-B1EAEF9D6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96711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1/26/23</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18" r:id="rId1"/>
    <p:sldLayoutId id="2147483819" r:id="rId2"/>
    <p:sldLayoutId id="2147483816"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1/26/23</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32" r:id="rId1"/>
    <p:sldLayoutId id="2147483830" r:id="rId2"/>
    <p:sldLayoutId id="2147483847" r:id="rId3"/>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1/26/23</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45" r:id="rId1"/>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teamusa.org/USA-Softball/Certified-Equipment"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2.jpg"/></Relationships>
</file>

<file path=ppt/slides/_rels/slide28.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hyperlink" Target="http://www.nfhs.com/" TargetMode="External"/><Relationship Id="rId7"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8842-D099-453D-83E3-38838F32098D}"/>
              </a:ext>
            </a:extLst>
          </p:cNvPr>
          <p:cNvSpPr>
            <a:spLocks noGrp="1"/>
          </p:cNvSpPr>
          <p:nvPr>
            <p:ph type="ctrTitle"/>
          </p:nvPr>
        </p:nvSpPr>
        <p:spPr/>
        <p:txBody>
          <a:bodyPr/>
          <a:lstStyle/>
          <a:p>
            <a:r>
              <a:rPr lang="en-US" dirty="0"/>
              <a:t>2023 NFHS Softball Rules PowerPoint</a:t>
            </a:r>
          </a:p>
        </p:txBody>
      </p:sp>
      <p:sp>
        <p:nvSpPr>
          <p:cNvPr id="4" name="Subtitle 3">
            <a:extLst>
              <a:ext uri="{FF2B5EF4-FFF2-40B4-BE49-F238E27FC236}">
                <a16:creationId xmlns:a16="http://schemas.microsoft.com/office/drawing/2014/main" id="{5446AC9A-1F48-4526-9DD1-AB4700D03743}"/>
              </a:ext>
            </a:extLst>
          </p:cNvPr>
          <p:cNvSpPr>
            <a:spLocks noGrp="1"/>
          </p:cNvSpPr>
          <p:nvPr>
            <p:ph type="subTitle" idx="1"/>
          </p:nvPr>
        </p:nvSpPr>
        <p:spPr/>
        <p:txBody>
          <a:bodyPr/>
          <a:lstStyle/>
          <a:p>
            <a:r>
              <a:rPr lang="en-US" dirty="0"/>
              <a:t>Rules Changes</a:t>
            </a:r>
          </a:p>
          <a:p>
            <a:r>
              <a:rPr lang="en-US" dirty="0"/>
              <a:t>Major Editorial Changes</a:t>
            </a:r>
          </a:p>
          <a:p>
            <a:r>
              <a:rPr lang="en-US" dirty="0"/>
              <a:t>Points of Emphasis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978F4-6BC2-92EF-025C-97F96DCAD831}"/>
              </a:ext>
            </a:extLst>
          </p:cNvPr>
          <p:cNvSpPr>
            <a:spLocks noGrp="1"/>
          </p:cNvSpPr>
          <p:nvPr>
            <p:ph type="title"/>
          </p:nvPr>
        </p:nvSpPr>
        <p:spPr/>
        <p:txBody>
          <a:bodyPr/>
          <a:lstStyle/>
          <a:p>
            <a:r>
              <a:rPr lang="en-US" dirty="0"/>
              <a:t>Bench and field conduct</a:t>
            </a:r>
            <a:br>
              <a:rPr lang="en-US" dirty="0"/>
            </a:br>
            <a:r>
              <a:rPr lang="en-US" dirty="0"/>
              <a:t>rule 3-6-11</a:t>
            </a:r>
          </a:p>
        </p:txBody>
      </p:sp>
      <p:sp>
        <p:nvSpPr>
          <p:cNvPr id="4" name="Footer Placeholder 3">
            <a:extLst>
              <a:ext uri="{FF2B5EF4-FFF2-40B4-BE49-F238E27FC236}">
                <a16:creationId xmlns:a16="http://schemas.microsoft.com/office/drawing/2014/main" id="{1BD18673-46FE-A56E-D9DC-776180F77DF4}"/>
              </a:ext>
            </a:extLst>
          </p:cNvPr>
          <p:cNvSpPr>
            <a:spLocks noGrp="1"/>
          </p:cNvSpPr>
          <p:nvPr>
            <p:ph type="ftr" sz="quarter" idx="11"/>
          </p:nvPr>
        </p:nvSpPr>
        <p:spPr/>
        <p:txBody>
          <a:bodyPr/>
          <a:lstStyle/>
          <a:p>
            <a:pPr>
              <a:defRPr/>
            </a:pPr>
            <a:r>
              <a:rPr lang="en-US"/>
              <a:t>www.nfhs.org</a:t>
            </a:r>
          </a:p>
        </p:txBody>
      </p:sp>
      <p:graphicFrame>
        <p:nvGraphicFramePr>
          <p:cNvPr id="3" name="Table 2"/>
          <p:cNvGraphicFramePr>
            <a:graphicFrameLocks noGrp="1"/>
          </p:cNvGraphicFramePr>
          <p:nvPr>
            <p:extLst>
              <p:ext uri="{D42A27DB-BD31-4B8C-83A1-F6EECF244321}">
                <p14:modId xmlns:p14="http://schemas.microsoft.com/office/powerpoint/2010/main" val="3219787135"/>
              </p:ext>
            </p:extLst>
          </p:nvPr>
        </p:nvGraphicFramePr>
        <p:xfrm>
          <a:off x="1822885" y="2071910"/>
          <a:ext cx="9169759" cy="3354494"/>
        </p:xfrm>
        <a:graphic>
          <a:graphicData uri="http://schemas.openxmlformats.org/drawingml/2006/table">
            <a:tbl>
              <a:tblPr firstRow="1" bandRow="1">
                <a:tableStyleId>{2D5ABB26-0587-4C30-8999-92F81FD0307C}</a:tableStyleId>
              </a:tblPr>
              <a:tblGrid>
                <a:gridCol w="2832280">
                  <a:extLst>
                    <a:ext uri="{9D8B030D-6E8A-4147-A177-3AD203B41FA5}">
                      <a16:colId xmlns:a16="http://schemas.microsoft.com/office/drawing/2014/main" val="2528208755"/>
                    </a:ext>
                  </a:extLst>
                </a:gridCol>
                <a:gridCol w="3596640">
                  <a:extLst>
                    <a:ext uri="{9D8B030D-6E8A-4147-A177-3AD203B41FA5}">
                      <a16:colId xmlns:a16="http://schemas.microsoft.com/office/drawing/2014/main" val="2811234714"/>
                    </a:ext>
                  </a:extLst>
                </a:gridCol>
                <a:gridCol w="2740839">
                  <a:extLst>
                    <a:ext uri="{9D8B030D-6E8A-4147-A177-3AD203B41FA5}">
                      <a16:colId xmlns:a16="http://schemas.microsoft.com/office/drawing/2014/main" val="2362848271"/>
                    </a:ext>
                  </a:extLst>
                </a:gridCol>
              </a:tblGrid>
              <a:tr h="423334">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rPr>
                        <a:t>IMPROPER</a:t>
                      </a:r>
                      <a:r>
                        <a:rPr lang="en-US" sz="1800" b="1" spc="-10" dirty="0">
                          <a:effectLst/>
                        </a:rPr>
                        <a:t> </a:t>
                      </a:r>
                      <a:r>
                        <a:rPr lang="en-US" sz="1800" b="1" dirty="0">
                          <a:effectLst/>
                        </a:rPr>
                        <a:t>CONDUCT</a:t>
                      </a:r>
                      <a:r>
                        <a:rPr lang="en-US" sz="1800" b="1" spc="-10" dirty="0">
                          <a:effectLst/>
                        </a:rPr>
                        <a:t> </a:t>
                      </a:r>
                      <a:r>
                        <a:rPr lang="en-US" sz="1800" b="1" dirty="0">
                          <a:effectLst/>
                        </a:rPr>
                        <a:t>PENALTY</a:t>
                      </a:r>
                      <a:r>
                        <a:rPr lang="en-US" sz="1800" b="1" spc="-10" dirty="0">
                          <a:effectLst/>
                        </a:rPr>
                        <a:t> </a:t>
                      </a:r>
                      <a:r>
                        <a:rPr lang="en-US" sz="1800" b="1" dirty="0">
                          <a:effectLst/>
                        </a:rPr>
                        <a:t>SUMMARY</a:t>
                      </a:r>
                      <a:r>
                        <a:rPr lang="en-US" sz="1800" b="1" spc="-10" dirty="0">
                          <a:effectLst/>
                        </a:rPr>
                        <a:t> CHART</a:t>
                      </a:r>
                      <a:endParaRPr lang="en-US" sz="1800" b="1"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064465088"/>
                  </a:ext>
                </a:extLst>
              </a:tr>
              <a:tr h="370840">
                <a:tc>
                  <a:txBody>
                    <a:bodyPr/>
                    <a:lstStyle/>
                    <a:p>
                      <a:r>
                        <a:rPr lang="en-US" b="1" dirty="0"/>
                        <a:t>Penalty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Infraction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Additional Info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3794307"/>
                  </a:ext>
                </a:extLst>
              </a:tr>
              <a:tr h="370840">
                <a:tc>
                  <a:txBody>
                    <a:bodyPr/>
                    <a:lstStyle/>
                    <a:p>
                      <a:pPr marL="50800" marR="0">
                        <a:lnSpc>
                          <a:spcPts val="800"/>
                        </a:lnSpc>
                        <a:spcBef>
                          <a:spcPts val="245"/>
                        </a:spcBef>
                        <a:spcAft>
                          <a:spcPts val="0"/>
                        </a:spcAft>
                      </a:pPr>
                      <a:endParaRPr lang="en-US" sz="1800" spc="-10" dirty="0">
                        <a:effectLst/>
                      </a:endParaRPr>
                    </a:p>
                    <a:p>
                      <a:pPr marL="50800" marR="0">
                        <a:lnSpc>
                          <a:spcPts val="800"/>
                        </a:lnSpc>
                        <a:spcBef>
                          <a:spcPts val="245"/>
                        </a:spcBef>
                        <a:spcAft>
                          <a:spcPts val="0"/>
                        </a:spcAft>
                      </a:pPr>
                      <a:r>
                        <a:rPr lang="en-US" sz="1800" b="1" spc="-10" dirty="0">
                          <a:effectLst/>
                        </a:rPr>
                        <a:t>Ejection</a:t>
                      </a:r>
                      <a:endParaRPr lang="en-US" sz="1800" b="1" dirty="0">
                        <a:effectLst/>
                      </a:endParaRPr>
                    </a:p>
                    <a:p>
                      <a:pPr marL="50800" marR="0">
                        <a:lnSpc>
                          <a:spcPct val="96000"/>
                        </a:lnSpc>
                        <a:spcBef>
                          <a:spcPts val="15"/>
                        </a:spcBef>
                        <a:spcAft>
                          <a:spcPts val="0"/>
                        </a:spcAft>
                      </a:pPr>
                      <a:r>
                        <a:rPr lang="en-US" sz="1800" dirty="0">
                          <a:effectLst/>
                        </a:rPr>
                        <a:t>Unless</a:t>
                      </a:r>
                      <a:r>
                        <a:rPr lang="en-US" sz="1800" spc="-40" dirty="0">
                          <a:effectLst/>
                        </a:rPr>
                        <a:t> </a:t>
                      </a:r>
                      <a:r>
                        <a:rPr lang="en-US" sz="1800" dirty="0">
                          <a:effectLst/>
                        </a:rPr>
                        <a:t>judged</a:t>
                      </a:r>
                      <a:r>
                        <a:rPr lang="en-US" sz="1800" spc="-40" dirty="0">
                          <a:effectLst/>
                        </a:rPr>
                        <a:t> </a:t>
                      </a:r>
                      <a:r>
                        <a:rPr lang="en-US" sz="1800" dirty="0">
                          <a:effectLst/>
                        </a:rPr>
                        <a:t>to</a:t>
                      </a:r>
                      <a:r>
                        <a:rPr lang="en-US" sz="1800" spc="-40" dirty="0">
                          <a:effectLst/>
                        </a:rPr>
                        <a:t> </a:t>
                      </a:r>
                      <a:r>
                        <a:rPr lang="en-US" sz="1800" dirty="0">
                          <a:effectLst/>
                        </a:rPr>
                        <a:t>be</a:t>
                      </a:r>
                      <a:r>
                        <a:rPr lang="en-US" sz="1800" spc="-40" dirty="0">
                          <a:effectLst/>
                        </a:rPr>
                        <a:t> </a:t>
                      </a:r>
                      <a:r>
                        <a:rPr lang="en-US" sz="1800" dirty="0">
                          <a:effectLst/>
                        </a:rPr>
                        <a:t>of</a:t>
                      </a:r>
                      <a:r>
                        <a:rPr lang="en-US" sz="1800" spc="-40" dirty="0">
                          <a:effectLst/>
                        </a:rPr>
                        <a:t> </a:t>
                      </a:r>
                      <a:r>
                        <a:rPr lang="en-US" sz="1800" dirty="0">
                          <a:effectLst/>
                        </a:rPr>
                        <a:t>a</a:t>
                      </a:r>
                      <a:r>
                        <a:rPr lang="en-US" sz="1800" spc="-40" dirty="0">
                          <a:effectLst/>
                        </a:rPr>
                        <a:t> </a:t>
                      </a:r>
                      <a:r>
                        <a:rPr lang="en-US" sz="1800" dirty="0">
                          <a:effectLst/>
                        </a:rPr>
                        <a:t>minor</a:t>
                      </a:r>
                      <a:r>
                        <a:rPr lang="en-US" sz="1800" spc="200" dirty="0">
                          <a:effectLst/>
                        </a:rPr>
                        <a:t> </a:t>
                      </a:r>
                      <a:r>
                        <a:rPr lang="en-US" sz="1800" dirty="0">
                          <a:effectLst/>
                        </a:rPr>
                        <a:t>offense.</a:t>
                      </a:r>
                      <a:r>
                        <a:rPr lang="en-US" sz="1800" spc="-50" dirty="0">
                          <a:effectLst/>
                        </a:rPr>
                        <a:t> </a:t>
                      </a:r>
                      <a:r>
                        <a:rPr lang="en-US" sz="1800" dirty="0">
                          <a:effectLst/>
                        </a:rPr>
                        <a:t>If</a:t>
                      </a:r>
                      <a:r>
                        <a:rPr lang="en-US" sz="1800" spc="-50" dirty="0">
                          <a:effectLst/>
                        </a:rPr>
                        <a:t> </a:t>
                      </a:r>
                      <a:r>
                        <a:rPr lang="en-US" sz="1800" dirty="0">
                          <a:effectLst/>
                        </a:rPr>
                        <a:t>minor,</a:t>
                      </a:r>
                      <a:r>
                        <a:rPr lang="en-US" sz="1800" spc="-50" dirty="0">
                          <a:effectLst/>
                        </a:rPr>
                        <a:t> </a:t>
                      </a:r>
                      <a:r>
                        <a:rPr lang="en-US" sz="1800" dirty="0">
                          <a:effectLst/>
                        </a:rPr>
                        <a:t>offender</a:t>
                      </a:r>
                      <a:r>
                        <a:rPr lang="en-US" sz="1800" spc="-45" dirty="0">
                          <a:effectLst/>
                        </a:rPr>
                        <a:t> </a:t>
                      </a:r>
                      <a:r>
                        <a:rPr lang="en-US" sz="1800" dirty="0">
                          <a:effectLst/>
                        </a:rPr>
                        <a:t>is</a:t>
                      </a:r>
                      <a:r>
                        <a:rPr lang="en-US" sz="1800" spc="200" dirty="0">
                          <a:effectLst/>
                        </a:rPr>
                        <a:t> </a:t>
                      </a:r>
                      <a:r>
                        <a:rPr lang="en-US" sz="1800" dirty="0">
                          <a:effectLst/>
                        </a:rPr>
                        <a:t>warned and ejected if repeated.</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AutoNum type="arabicPeriod"/>
                      </a:pPr>
                      <a:r>
                        <a:rPr lang="en-US" b="1" dirty="0">
                          <a:solidFill>
                            <a:schemeClr val="accent3"/>
                          </a:solidFill>
                        </a:rPr>
                        <a:t>Electronic</a:t>
                      </a:r>
                      <a:r>
                        <a:rPr lang="en-US" b="1" baseline="0" dirty="0">
                          <a:solidFill>
                            <a:schemeClr val="accent3"/>
                          </a:solidFill>
                        </a:rPr>
                        <a:t> communication devices (3-6-11).</a:t>
                      </a:r>
                    </a:p>
                    <a:p>
                      <a:pPr marL="342900" indent="-342900">
                        <a:buAutoNum type="arabicPeriod"/>
                      </a:pPr>
                      <a:r>
                        <a:rPr lang="en-US" baseline="0" dirty="0"/>
                        <a:t>Use of tobacco products (3-6-12)</a:t>
                      </a:r>
                    </a:p>
                    <a:p>
                      <a:pPr marL="342900" indent="-342900">
                        <a:buAutoNum type="arabicPeriod"/>
                      </a:pPr>
                      <a:r>
                        <a:rPr lang="en-US" baseline="0" dirty="0"/>
                        <a:t>Unsporting acts (3-6-13)</a:t>
                      </a:r>
                    </a:p>
                    <a:p>
                      <a:pPr marL="0" indent="0">
                        <a:buNone/>
                      </a:pPr>
                      <a:r>
                        <a:rPr lang="en-US" baseline="0" dirty="0"/>
                        <a:t>       Charging an umpire (3-6-14)</a:t>
                      </a:r>
                    </a:p>
                    <a:p>
                      <a:pPr marL="342900" indent="-342900">
                        <a:buFont typeface="+mj-lt"/>
                        <a:buAutoNum type="arabicPeriod" startAt="4"/>
                      </a:pPr>
                      <a:r>
                        <a:rPr lang="en-US" baseline="0" dirty="0"/>
                        <a:t>Arguing balls and strikes or judgement calls (3-6-15).</a:t>
                      </a:r>
                    </a:p>
                    <a:p>
                      <a:pPr marL="342900" indent="-342900">
                        <a:buFont typeface="+mj-lt"/>
                        <a:buAutoNum type="arabicPeriod" startAt="4"/>
                      </a:pPr>
                      <a:r>
                        <a:rPr lang="en-US" baseline="0" dirty="0"/>
                        <a:t>Deliberately throwing equipment (3-6-16)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 and 3. Coaches</a:t>
                      </a:r>
                      <a:r>
                        <a:rPr lang="en-US" baseline="0" dirty="0"/>
                        <a:t> who violate may be restricted or ejected (3-6-11, 3-6-13).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1598047"/>
                  </a:ext>
                </a:extLst>
              </a:tr>
            </a:tbl>
          </a:graphicData>
        </a:graphic>
      </p:graphicFrame>
    </p:spTree>
    <p:extLst>
      <p:ext uri="{BB962C8B-B14F-4D97-AF65-F5344CB8AC3E}">
        <p14:creationId xmlns:p14="http://schemas.microsoft.com/office/powerpoint/2010/main" val="1946460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00F1B-9B4D-A299-EA09-08CD35F68548}"/>
              </a:ext>
            </a:extLst>
          </p:cNvPr>
          <p:cNvSpPr>
            <a:spLocks noGrp="1"/>
          </p:cNvSpPr>
          <p:nvPr>
            <p:ph type="title"/>
          </p:nvPr>
        </p:nvSpPr>
        <p:spPr/>
        <p:txBody>
          <a:bodyPr/>
          <a:lstStyle/>
          <a:p>
            <a:r>
              <a:rPr lang="en-US" dirty="0"/>
              <a:t>Ending a game</a:t>
            </a:r>
            <a:br>
              <a:rPr lang="en-US" dirty="0"/>
            </a:br>
            <a:r>
              <a:rPr lang="en-US" dirty="0"/>
              <a:t>rule 4-2-1 (pg. 42)</a:t>
            </a:r>
          </a:p>
        </p:txBody>
      </p:sp>
      <p:sp>
        <p:nvSpPr>
          <p:cNvPr id="4" name="Footer Placeholder 3">
            <a:extLst>
              <a:ext uri="{FF2B5EF4-FFF2-40B4-BE49-F238E27FC236}">
                <a16:creationId xmlns:a16="http://schemas.microsoft.com/office/drawing/2014/main" id="{728D45D4-ED1E-2814-B883-3F66F8EE00EE}"/>
              </a:ext>
            </a:extLst>
          </p:cNvPr>
          <p:cNvSpPr>
            <a:spLocks noGrp="1"/>
          </p:cNvSpPr>
          <p:nvPr>
            <p:ph type="ftr" sz="quarter" idx="11"/>
          </p:nvPr>
        </p:nvSpPr>
        <p:spPr/>
        <p:txBody>
          <a:bodyPr/>
          <a:lstStyle/>
          <a:p>
            <a:pPr>
              <a:defRPr/>
            </a:pPr>
            <a:r>
              <a:rPr lang="en-US"/>
              <a:t>www.nfhs.org</a:t>
            </a:r>
          </a:p>
        </p:txBody>
      </p:sp>
      <p:pic>
        <p:nvPicPr>
          <p:cNvPr id="7" name="Picture 6" descr="Diagram&#10;&#10;Description automatically generated">
            <a:extLst>
              <a:ext uri="{FF2B5EF4-FFF2-40B4-BE49-F238E27FC236}">
                <a16:creationId xmlns:a16="http://schemas.microsoft.com/office/drawing/2014/main" id="{256C6BF0-5255-8859-EA22-4009BF9A2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588" y="1950748"/>
            <a:ext cx="7260336" cy="4381789"/>
          </a:xfrm>
          <a:prstGeom prst="rect">
            <a:avLst/>
          </a:prstGeom>
        </p:spPr>
      </p:pic>
      <p:sp>
        <p:nvSpPr>
          <p:cNvPr id="9" name="Content Placeholder 2">
            <a:extLst>
              <a:ext uri="{FF2B5EF4-FFF2-40B4-BE49-F238E27FC236}">
                <a16:creationId xmlns:a16="http://schemas.microsoft.com/office/drawing/2014/main" id="{A8310E9F-A575-D90A-CA5B-90A04F956C78}"/>
              </a:ext>
            </a:extLst>
          </p:cNvPr>
          <p:cNvSpPr txBox="1">
            <a:spLocks/>
          </p:cNvSpPr>
          <p:nvPr/>
        </p:nvSpPr>
        <p:spPr bwMode="auto">
          <a:xfrm>
            <a:off x="6347460" y="4015740"/>
            <a:ext cx="5422583" cy="2129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Allows for all runs to be counted when a fair batted ball clears the home run fence to end the game. </a:t>
            </a:r>
          </a:p>
        </p:txBody>
      </p:sp>
    </p:spTree>
    <p:extLst>
      <p:ext uri="{BB962C8B-B14F-4D97-AF65-F5344CB8AC3E}">
        <p14:creationId xmlns:p14="http://schemas.microsoft.com/office/powerpoint/2010/main" val="3553865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1D8E8-FF46-4FD6-CE5D-B1F8D047B5F0}"/>
              </a:ext>
            </a:extLst>
          </p:cNvPr>
          <p:cNvSpPr>
            <a:spLocks noGrp="1"/>
          </p:cNvSpPr>
          <p:nvPr>
            <p:ph type="title"/>
          </p:nvPr>
        </p:nvSpPr>
        <p:spPr/>
        <p:txBody>
          <a:bodyPr/>
          <a:lstStyle/>
          <a:p>
            <a:r>
              <a:rPr lang="en-US" dirty="0"/>
              <a:t>Batter-runner is out</a:t>
            </a:r>
            <a:br>
              <a:rPr lang="en-US" dirty="0"/>
            </a:br>
            <a:r>
              <a:rPr lang="en-US" dirty="0"/>
              <a:t>rule 8-2-7 (pg. 64)</a:t>
            </a:r>
          </a:p>
        </p:txBody>
      </p:sp>
      <p:sp>
        <p:nvSpPr>
          <p:cNvPr id="3" name="Content Placeholder 2">
            <a:extLst>
              <a:ext uri="{FF2B5EF4-FFF2-40B4-BE49-F238E27FC236}">
                <a16:creationId xmlns:a16="http://schemas.microsoft.com/office/drawing/2014/main" id="{9169EAF2-BBDE-98FA-167E-E60F6F106CAE}"/>
              </a:ext>
            </a:extLst>
          </p:cNvPr>
          <p:cNvSpPr>
            <a:spLocks noGrp="1"/>
          </p:cNvSpPr>
          <p:nvPr>
            <p:ph idx="1"/>
          </p:nvPr>
        </p:nvSpPr>
        <p:spPr>
          <a:xfrm>
            <a:off x="8177476" y="2111155"/>
            <a:ext cx="4014524" cy="4224528"/>
          </a:xfrm>
        </p:spPr>
        <p:txBody>
          <a:bodyPr/>
          <a:lstStyle/>
          <a:p>
            <a:r>
              <a:rPr lang="en-US" sz="2400" dirty="0"/>
              <a:t>Clarifies and further defines what constitutes batter-runner interference; including while a fielder is attempting to field a fly ball over foul territory.</a:t>
            </a:r>
          </a:p>
          <a:p>
            <a:r>
              <a:rPr lang="en-US" sz="2400" dirty="0">
                <a:solidFill>
                  <a:schemeClr val="accent3">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The language is consistent with the rule covering interference on an initial play on a fair-batted ball and aligns with Rule 8-6-10.</a:t>
            </a:r>
            <a:endParaRPr lang="en-US" sz="2400" dirty="0">
              <a:solidFill>
                <a:schemeClr val="accent3">
                  <a:lumMod val="60000"/>
                  <a:lumOff val="40000"/>
                </a:schemeClr>
              </a:solidFill>
            </a:endParaRPr>
          </a:p>
        </p:txBody>
      </p:sp>
      <p:sp>
        <p:nvSpPr>
          <p:cNvPr id="4" name="Footer Placeholder 3">
            <a:extLst>
              <a:ext uri="{FF2B5EF4-FFF2-40B4-BE49-F238E27FC236}">
                <a16:creationId xmlns:a16="http://schemas.microsoft.com/office/drawing/2014/main" id="{084C6219-6B99-92A0-F0C1-01885FCBE0A0}"/>
              </a:ext>
            </a:extLst>
          </p:cNvPr>
          <p:cNvSpPr>
            <a:spLocks noGrp="1"/>
          </p:cNvSpPr>
          <p:nvPr>
            <p:ph type="ftr" sz="quarter" idx="11"/>
          </p:nvPr>
        </p:nvSpPr>
        <p:spPr/>
        <p:txBody>
          <a:bodyPr/>
          <a:lstStyle/>
          <a:p>
            <a:pPr>
              <a:defRPr/>
            </a:pPr>
            <a:r>
              <a:rPr lang="en-US"/>
              <a:t>www.nfhs.org</a:t>
            </a:r>
          </a:p>
        </p:txBody>
      </p:sp>
      <p:pic>
        <p:nvPicPr>
          <p:cNvPr id="6" name="Picture 5" descr="Graphical user interface&#10;&#10;Description automatically generated">
            <a:extLst>
              <a:ext uri="{FF2B5EF4-FFF2-40B4-BE49-F238E27FC236}">
                <a16:creationId xmlns:a16="http://schemas.microsoft.com/office/drawing/2014/main" id="{5E1D8EF4-D76F-28E4-D8E2-564A80B633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492" y="2105702"/>
            <a:ext cx="6729984" cy="4224528"/>
          </a:xfrm>
          <a:prstGeom prst="rect">
            <a:avLst/>
          </a:prstGeom>
        </p:spPr>
      </p:pic>
    </p:spTree>
    <p:extLst>
      <p:ext uri="{BB962C8B-B14F-4D97-AF65-F5344CB8AC3E}">
        <p14:creationId xmlns:p14="http://schemas.microsoft.com/office/powerpoint/2010/main" val="3921587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9D16B-5580-0A24-A02A-1AB0E807838D}"/>
              </a:ext>
            </a:extLst>
          </p:cNvPr>
          <p:cNvSpPr>
            <a:spLocks noGrp="1"/>
          </p:cNvSpPr>
          <p:nvPr>
            <p:ph type="title"/>
          </p:nvPr>
        </p:nvSpPr>
        <p:spPr/>
        <p:txBody>
          <a:bodyPr/>
          <a:lstStyle/>
          <a:p>
            <a:r>
              <a:rPr lang="en-US" dirty="0"/>
              <a:t>softballs</a:t>
            </a:r>
            <a:br>
              <a:rPr lang="en-US" dirty="0"/>
            </a:br>
            <a:r>
              <a:rPr lang="en-US" dirty="0"/>
              <a:t>Rule 1-3-3 (pg. 11)</a:t>
            </a:r>
          </a:p>
        </p:txBody>
      </p:sp>
      <p:sp>
        <p:nvSpPr>
          <p:cNvPr id="3" name="Content Placeholder 2">
            <a:extLst>
              <a:ext uri="{FF2B5EF4-FFF2-40B4-BE49-F238E27FC236}">
                <a16:creationId xmlns:a16="http://schemas.microsoft.com/office/drawing/2014/main" id="{34892691-E5B6-C55F-7F25-5C87FA04F30D}"/>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597867DF-E81B-B481-CBB1-60FC3B9E49F9}"/>
              </a:ext>
            </a:extLst>
          </p:cNvPr>
          <p:cNvSpPr>
            <a:spLocks noGrp="1"/>
          </p:cNvSpPr>
          <p:nvPr>
            <p:ph type="ftr" sz="quarter" idx="11"/>
          </p:nvPr>
        </p:nvSpPr>
        <p:spPr/>
        <p:txBody>
          <a:bodyPr/>
          <a:lstStyle/>
          <a:p>
            <a:pPr>
              <a:defRPr/>
            </a:pPr>
            <a:r>
              <a:rPr lang="en-US"/>
              <a:t>www.nfhs.org</a:t>
            </a:r>
          </a:p>
        </p:txBody>
      </p:sp>
      <p:sp>
        <p:nvSpPr>
          <p:cNvPr id="5" name="Content Placeholder 2">
            <a:extLst>
              <a:ext uri="{FF2B5EF4-FFF2-40B4-BE49-F238E27FC236}">
                <a16:creationId xmlns:a16="http://schemas.microsoft.com/office/drawing/2014/main" id="{AD3F341D-912C-5A1C-DFEF-4535843FD713}"/>
              </a:ext>
            </a:extLst>
          </p:cNvPr>
          <p:cNvSpPr txBox="1">
            <a:spLocks/>
          </p:cNvSpPr>
          <p:nvPr/>
        </p:nvSpPr>
        <p:spPr bwMode="auto">
          <a:xfrm>
            <a:off x="8370173" y="2063363"/>
            <a:ext cx="3597990" cy="412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a:latin typeface="Calibri" panose="020F0502020204030204" pitchFamily="34" charset="0"/>
                <a:ea typeface="Calibri" panose="020F0502020204030204" pitchFamily="34" charset="0"/>
              </a:rPr>
              <a:t>The new ball specifications are permissible currently and will be required January 1, 2025, for high school competition. </a:t>
            </a:r>
          </a:p>
          <a:p>
            <a:endParaRPr lang="en-US" sz="2000">
              <a:latin typeface="Calibri" panose="020F0502020204030204" pitchFamily="34" charset="0"/>
              <a:ea typeface="Calibri" panose="020F0502020204030204" pitchFamily="34" charset="0"/>
            </a:endParaRPr>
          </a:p>
          <a:p>
            <a:r>
              <a:rPr lang="en-US" sz="2400">
                <a:latin typeface="Calibri" panose="020F0502020204030204" pitchFamily="34" charset="0"/>
                <a:ea typeface="Calibri" panose="020F0502020204030204" pitchFamily="34" charset="0"/>
              </a:rPr>
              <a:t>Balls manufactured with the current specifications will be permitted for use through 2024.</a:t>
            </a:r>
            <a:endParaRPr lang="en-US" sz="2400" dirty="0"/>
          </a:p>
        </p:txBody>
      </p:sp>
      <p:pic>
        <p:nvPicPr>
          <p:cNvPr id="6" name="Picture 5" descr="Table&#10;&#10;Description automatically generated">
            <a:extLst>
              <a:ext uri="{FF2B5EF4-FFF2-40B4-BE49-F238E27FC236}">
                <a16:creationId xmlns:a16="http://schemas.microsoft.com/office/drawing/2014/main" id="{159B2516-A165-E961-870D-56038A1DB9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748"/>
          <a:stretch/>
        </p:blipFill>
        <p:spPr>
          <a:xfrm>
            <a:off x="1454021" y="2008556"/>
            <a:ext cx="6702552" cy="3978005"/>
          </a:xfrm>
          <a:prstGeom prst="rect">
            <a:avLst/>
          </a:prstGeom>
        </p:spPr>
      </p:pic>
      <p:sp>
        <p:nvSpPr>
          <p:cNvPr id="7" name="TextBox 6">
            <a:extLst>
              <a:ext uri="{FF2B5EF4-FFF2-40B4-BE49-F238E27FC236}">
                <a16:creationId xmlns:a16="http://schemas.microsoft.com/office/drawing/2014/main" id="{27031143-1176-2783-4B46-7C3F075C5B38}"/>
              </a:ext>
            </a:extLst>
          </p:cNvPr>
          <p:cNvSpPr txBox="1"/>
          <p:nvPr/>
        </p:nvSpPr>
        <p:spPr>
          <a:xfrm>
            <a:off x="1454021" y="6006970"/>
            <a:ext cx="6106332" cy="369332"/>
          </a:xfrm>
          <a:prstGeom prst="rect">
            <a:avLst/>
          </a:prstGeom>
          <a:noFill/>
        </p:spPr>
        <p:txBody>
          <a:bodyPr wrap="square">
            <a:spAutoFit/>
          </a:bodyPr>
          <a:lstStyle/>
          <a:p>
            <a:r>
              <a:rPr lang="en-US" sz="1800" b="1" dirty="0">
                <a:latin typeface="+mn-lt"/>
              </a:rPr>
              <a:t>*Mandatory January 1, 2025</a:t>
            </a:r>
          </a:p>
        </p:txBody>
      </p:sp>
    </p:spTree>
    <p:extLst>
      <p:ext uri="{BB962C8B-B14F-4D97-AF65-F5344CB8AC3E}">
        <p14:creationId xmlns:p14="http://schemas.microsoft.com/office/powerpoint/2010/main" val="3890281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6DFC0-2BBB-4C7C-B669-DC6162824D2B}"/>
              </a:ext>
            </a:extLst>
          </p:cNvPr>
          <p:cNvSpPr>
            <a:spLocks noGrp="1"/>
          </p:cNvSpPr>
          <p:nvPr>
            <p:ph type="title"/>
          </p:nvPr>
        </p:nvSpPr>
        <p:spPr>
          <a:xfrm>
            <a:off x="963613" y="4809236"/>
            <a:ext cx="8867775" cy="1362075"/>
          </a:xfrm>
        </p:spPr>
        <p:txBody>
          <a:bodyPr/>
          <a:lstStyle/>
          <a:p>
            <a:pPr>
              <a:defRPr/>
            </a:pPr>
            <a:br>
              <a:rPr lang="en-US" dirty="0"/>
            </a:br>
            <a:r>
              <a:rPr lang="en-US" dirty="0"/>
              <a:t>2023 </a:t>
            </a:r>
            <a:r>
              <a:rPr lang="en-US" dirty="0" err="1"/>
              <a:t>nfhs</a:t>
            </a:r>
            <a:r>
              <a:rPr lang="en-US" dirty="0"/>
              <a:t> softball editorial CHANGES</a:t>
            </a:r>
          </a:p>
        </p:txBody>
      </p:sp>
    </p:spTree>
    <p:extLst>
      <p:ext uri="{BB962C8B-B14F-4D97-AF65-F5344CB8AC3E}">
        <p14:creationId xmlns:p14="http://schemas.microsoft.com/office/powerpoint/2010/main" val="1562884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F3E5E9-DB2F-1A1F-489F-5B8E7A88E5CC}"/>
              </a:ext>
            </a:extLst>
          </p:cNvPr>
          <p:cNvSpPr>
            <a:spLocks noGrp="1"/>
          </p:cNvSpPr>
          <p:nvPr>
            <p:ph type="title"/>
          </p:nvPr>
        </p:nvSpPr>
        <p:spPr/>
        <p:txBody>
          <a:bodyPr/>
          <a:lstStyle/>
          <a:p>
            <a:r>
              <a:rPr lang="en-US" dirty="0"/>
              <a:t>Foul, foul tip</a:t>
            </a:r>
            <a:br>
              <a:rPr lang="en-US" dirty="0"/>
            </a:br>
            <a:r>
              <a:rPr lang="en-US" dirty="0"/>
              <a:t>rule 2-25-1</a:t>
            </a:r>
            <a:r>
              <a:rPr lang="en-US" cap="none" dirty="0"/>
              <a:t>e (pg. 23)</a:t>
            </a:r>
            <a:endParaRPr lang="en-US" dirty="0"/>
          </a:p>
        </p:txBody>
      </p:sp>
      <p:sp>
        <p:nvSpPr>
          <p:cNvPr id="6" name="Content Placeholder 5">
            <a:extLst>
              <a:ext uri="{FF2B5EF4-FFF2-40B4-BE49-F238E27FC236}">
                <a16:creationId xmlns:a16="http://schemas.microsoft.com/office/drawing/2014/main" id="{93B53480-2EC6-4CCC-FB87-76AE48BED256}"/>
              </a:ext>
            </a:extLst>
          </p:cNvPr>
          <p:cNvSpPr>
            <a:spLocks noGrp="1"/>
          </p:cNvSpPr>
          <p:nvPr>
            <p:ph idx="1"/>
          </p:nvPr>
        </p:nvSpPr>
        <p:spPr>
          <a:xfrm>
            <a:off x="7371347" y="2044937"/>
            <a:ext cx="4462579" cy="4185458"/>
          </a:xfrm>
        </p:spPr>
        <p:txBody>
          <a:bodyPr/>
          <a:lstStyle/>
          <a:p>
            <a:r>
              <a:rPr lang="en-US" dirty="0"/>
              <a:t>While over foul territory, </a:t>
            </a:r>
            <a:r>
              <a:rPr lang="en-US" u="sng" dirty="0">
                <a:solidFill>
                  <a:srgbClr val="FF0000"/>
                </a:solidFill>
              </a:rPr>
              <a:t>an offensive player </a:t>
            </a:r>
            <a:r>
              <a:rPr lang="en-US" strike="sngStrike" dirty="0">
                <a:solidFill>
                  <a:srgbClr val="FF0000"/>
                </a:solidFill>
              </a:rPr>
              <a:t>a runner</a:t>
            </a:r>
            <a:r>
              <a:rPr lang="en-US" strike="sngStrike" dirty="0"/>
              <a:t> </a:t>
            </a:r>
            <a:r>
              <a:rPr lang="en-US" dirty="0"/>
              <a:t>interferes with a defensive player attempting to field a batted ball.</a:t>
            </a:r>
          </a:p>
          <a:p>
            <a:r>
              <a:rPr lang="en-US" sz="2800" dirty="0">
                <a:solidFill>
                  <a:schemeClr val="accent3">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Clearly defines that any offensive player can commit interference on a batted ball while over foul territory.</a:t>
            </a:r>
            <a:endParaRPr lang="en-US" dirty="0">
              <a:solidFill>
                <a:schemeClr val="accent3">
                  <a:lumMod val="60000"/>
                  <a:lumOff val="40000"/>
                </a:schemeClr>
              </a:solidFill>
            </a:endParaRPr>
          </a:p>
        </p:txBody>
      </p:sp>
      <p:sp>
        <p:nvSpPr>
          <p:cNvPr id="4" name="Footer Placeholder 3">
            <a:extLst>
              <a:ext uri="{FF2B5EF4-FFF2-40B4-BE49-F238E27FC236}">
                <a16:creationId xmlns:a16="http://schemas.microsoft.com/office/drawing/2014/main" id="{670252D2-E3AA-8AEC-8849-EEFF1BE23452}"/>
              </a:ext>
            </a:extLst>
          </p:cNvPr>
          <p:cNvSpPr>
            <a:spLocks noGrp="1"/>
          </p:cNvSpPr>
          <p:nvPr>
            <p:ph type="ftr" sz="quarter" idx="11"/>
          </p:nvPr>
        </p:nvSpPr>
        <p:spPr/>
        <p:txBody>
          <a:bodyPr/>
          <a:lstStyle/>
          <a:p>
            <a:pPr>
              <a:defRPr/>
            </a:pPr>
            <a:r>
              <a:rPr lang="en-US"/>
              <a:t>www.nfhs.org</a:t>
            </a:r>
          </a:p>
        </p:txBody>
      </p:sp>
      <p:pic>
        <p:nvPicPr>
          <p:cNvPr id="7" name="Picture 6" descr="A picture containing diagram&#10;&#10;Description automatically generated">
            <a:extLst>
              <a:ext uri="{FF2B5EF4-FFF2-40B4-BE49-F238E27FC236}">
                <a16:creationId xmlns:a16="http://schemas.microsoft.com/office/drawing/2014/main" id="{AD7EC4DB-2D14-9017-E43B-4E226D8E4A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150" y="2147079"/>
            <a:ext cx="5650992" cy="3822192"/>
          </a:xfrm>
          <a:prstGeom prst="rect">
            <a:avLst/>
          </a:prstGeom>
        </p:spPr>
      </p:pic>
    </p:spTree>
    <p:extLst>
      <p:ext uri="{BB962C8B-B14F-4D97-AF65-F5344CB8AC3E}">
        <p14:creationId xmlns:p14="http://schemas.microsoft.com/office/powerpoint/2010/main" val="2071709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B7001-329D-FEA3-DF1B-1F03155D6075}"/>
              </a:ext>
            </a:extLst>
          </p:cNvPr>
          <p:cNvSpPr>
            <a:spLocks noGrp="1"/>
          </p:cNvSpPr>
          <p:nvPr>
            <p:ph type="title"/>
          </p:nvPr>
        </p:nvSpPr>
        <p:spPr/>
        <p:txBody>
          <a:bodyPr/>
          <a:lstStyle/>
          <a:p>
            <a:r>
              <a:rPr lang="en-US" dirty="0"/>
              <a:t>Batter is out</a:t>
            </a:r>
            <a:br>
              <a:rPr lang="en-US" dirty="0"/>
            </a:br>
            <a:r>
              <a:rPr lang="en-US" dirty="0"/>
              <a:t>rule 7-4-11 (pg. 60)</a:t>
            </a:r>
          </a:p>
        </p:txBody>
      </p:sp>
      <p:sp>
        <p:nvSpPr>
          <p:cNvPr id="3" name="Content Placeholder 2">
            <a:extLst>
              <a:ext uri="{FF2B5EF4-FFF2-40B4-BE49-F238E27FC236}">
                <a16:creationId xmlns:a16="http://schemas.microsoft.com/office/drawing/2014/main" id="{39D70354-57AB-D09C-3B3C-2ECD61435567}"/>
              </a:ext>
            </a:extLst>
          </p:cNvPr>
          <p:cNvSpPr>
            <a:spLocks noGrp="1"/>
          </p:cNvSpPr>
          <p:nvPr>
            <p:ph idx="1"/>
          </p:nvPr>
        </p:nvSpPr>
        <p:spPr>
          <a:xfrm>
            <a:off x="7071359" y="1989138"/>
            <a:ext cx="4896803" cy="4338637"/>
          </a:xfrm>
        </p:spPr>
        <p:txBody>
          <a:bodyPr/>
          <a:lstStyle/>
          <a:p>
            <a:pPr marL="0" marR="0">
              <a:spcBef>
                <a:spcPts val="0"/>
              </a:spcBef>
              <a:spcAft>
                <a:spcPts val="0"/>
              </a:spcAft>
              <a:tabLst>
                <a:tab pos="347663" algn="l"/>
              </a:tabLst>
            </a:pPr>
            <a:r>
              <a:rPr lang="en-US" sz="2800" u="sng" dirty="0">
                <a:solidFill>
                  <a:srgbClr val="FF0000"/>
                </a:solidFill>
                <a:effectLst/>
                <a:latin typeface="Calibri" panose="020F0502020204030204" pitchFamily="34" charset="0"/>
                <a:ea typeface="Arial" panose="020B0604020202020204" pitchFamily="34" charset="0"/>
              </a:rPr>
              <a:t>When a spectator reaches</a:t>
            </a:r>
            <a:br>
              <a:rPr lang="en-US" sz="2800" u="sng" dirty="0">
                <a:solidFill>
                  <a:srgbClr val="FF0000"/>
                </a:solidFill>
                <a:effectLst/>
                <a:latin typeface="Calibri" panose="020F0502020204030204" pitchFamily="34" charset="0"/>
                <a:ea typeface="Arial" panose="020B0604020202020204" pitchFamily="34" charset="0"/>
              </a:rPr>
            </a:br>
            <a:r>
              <a:rPr lang="en-US" sz="2800" dirty="0">
                <a:solidFill>
                  <a:srgbClr val="FF0000"/>
                </a:solidFill>
                <a:effectLst/>
                <a:latin typeface="Calibri" panose="020F0502020204030204" pitchFamily="34" charset="0"/>
                <a:ea typeface="Arial" panose="020B0604020202020204" pitchFamily="34" charset="0"/>
              </a:rPr>
              <a:t>    </a:t>
            </a:r>
            <a:r>
              <a:rPr lang="en-US" sz="2800" u="sng" dirty="0">
                <a:solidFill>
                  <a:srgbClr val="FF0000"/>
                </a:solidFill>
                <a:effectLst/>
                <a:latin typeface="Calibri" panose="020F0502020204030204" pitchFamily="34" charset="0"/>
                <a:ea typeface="Arial" panose="020B0604020202020204" pitchFamily="34" charset="0"/>
              </a:rPr>
              <a:t>into live ball territory and  </a:t>
            </a:r>
            <a:r>
              <a:rPr lang="en-US" sz="2800" dirty="0">
                <a:solidFill>
                  <a:srgbClr val="FF0000"/>
                </a:solidFill>
                <a:effectLst/>
                <a:latin typeface="Calibri" panose="020F0502020204030204" pitchFamily="34" charset="0"/>
                <a:ea typeface="Arial" panose="020B0604020202020204" pitchFamily="34" charset="0"/>
              </a:rPr>
              <a:t>	</a:t>
            </a:r>
            <a:r>
              <a:rPr lang="en-US" sz="2800" u="sng" dirty="0">
                <a:solidFill>
                  <a:srgbClr val="FF0000"/>
                </a:solidFill>
                <a:effectLst/>
                <a:latin typeface="Calibri" panose="020F0502020204030204" pitchFamily="34" charset="0"/>
                <a:ea typeface="Arial" panose="020B0604020202020204" pitchFamily="34" charset="0"/>
              </a:rPr>
              <a:t>interferes with a fielder’s </a:t>
            </a:r>
            <a:r>
              <a:rPr lang="en-US" sz="2800" dirty="0">
                <a:solidFill>
                  <a:srgbClr val="FF0000"/>
                </a:solidFill>
                <a:effectLst/>
                <a:latin typeface="Calibri" panose="020F0502020204030204" pitchFamily="34" charset="0"/>
                <a:ea typeface="Arial" panose="020B0604020202020204" pitchFamily="34" charset="0"/>
              </a:rPr>
              <a:t>	</a:t>
            </a:r>
            <a:r>
              <a:rPr lang="en-US" sz="2800" u="sng" dirty="0">
                <a:solidFill>
                  <a:srgbClr val="FF0000"/>
                </a:solidFill>
                <a:effectLst/>
                <a:latin typeface="Calibri" panose="020F0502020204030204" pitchFamily="34" charset="0"/>
                <a:ea typeface="Arial" panose="020B0604020202020204" pitchFamily="34" charset="0"/>
              </a:rPr>
              <a:t>opportunity to catch a fly ball. </a:t>
            </a:r>
            <a:r>
              <a:rPr lang="en-US" sz="2800" dirty="0">
                <a:solidFill>
                  <a:srgbClr val="FF0000"/>
                </a:solidFill>
                <a:effectLst/>
                <a:latin typeface="Calibri" panose="020F0502020204030204" pitchFamily="34" charset="0"/>
                <a:ea typeface="Arial" panose="020B0604020202020204" pitchFamily="34" charset="0"/>
              </a:rPr>
              <a:t>	</a:t>
            </a:r>
            <a:r>
              <a:rPr lang="en-US" sz="2800" strike="sngStrike" dirty="0">
                <a:solidFill>
                  <a:srgbClr val="FF0000"/>
                </a:solidFill>
                <a:effectLst/>
                <a:latin typeface="Calibri" panose="020F0502020204030204" pitchFamily="34" charset="0"/>
                <a:ea typeface="Arial" panose="020B0604020202020204" pitchFamily="34" charset="0"/>
              </a:rPr>
              <a:t>A fair or foul (other than a 	foul tip, not a third strike) ball 	is caught in flight by a fielder 	or such catch is prevented by 	a spectator reaching into the 	playing area.</a:t>
            </a:r>
            <a:endParaRPr lang="en-US" sz="1800" strike="sngStrike" dirty="0">
              <a:solidFill>
                <a:srgbClr val="FF0000"/>
              </a:solidFill>
              <a:effectLst/>
              <a:latin typeface="Times New Roman" panose="02020603050405020304" pitchFamily="18" charset="0"/>
              <a:ea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58814C18-4A96-EE3A-CBDC-2E31EF8DC757}"/>
              </a:ext>
            </a:extLst>
          </p:cNvPr>
          <p:cNvSpPr>
            <a:spLocks noGrp="1"/>
          </p:cNvSpPr>
          <p:nvPr>
            <p:ph type="ftr" sz="quarter" idx="11"/>
          </p:nvPr>
        </p:nvSpPr>
        <p:spPr/>
        <p:txBody>
          <a:bodyPr/>
          <a:lstStyle/>
          <a:p>
            <a:pPr>
              <a:defRPr/>
            </a:pPr>
            <a:r>
              <a:rPr lang="en-US"/>
              <a:t>www.nfhs.org</a:t>
            </a:r>
          </a:p>
        </p:txBody>
      </p:sp>
      <p:pic>
        <p:nvPicPr>
          <p:cNvPr id="6" name="Picture 5" descr="A group of men playing football&#10;&#10;Description automatically generated with medium confidence">
            <a:extLst>
              <a:ext uri="{FF2B5EF4-FFF2-40B4-BE49-F238E27FC236}">
                <a16:creationId xmlns:a16="http://schemas.microsoft.com/office/drawing/2014/main" id="{9CEB30CA-A468-D2B5-EDE1-00717CC0D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956" y="2015167"/>
            <a:ext cx="5114544" cy="4364667"/>
          </a:xfrm>
          <a:prstGeom prst="rect">
            <a:avLst/>
          </a:prstGeom>
        </p:spPr>
      </p:pic>
    </p:spTree>
    <p:extLst>
      <p:ext uri="{BB962C8B-B14F-4D97-AF65-F5344CB8AC3E}">
        <p14:creationId xmlns:p14="http://schemas.microsoft.com/office/powerpoint/2010/main" val="1117432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6DFC0-2BBB-4C7C-B669-DC6162824D2B}"/>
              </a:ext>
            </a:extLst>
          </p:cNvPr>
          <p:cNvSpPr>
            <a:spLocks noGrp="1"/>
          </p:cNvSpPr>
          <p:nvPr>
            <p:ph type="title"/>
          </p:nvPr>
        </p:nvSpPr>
        <p:spPr>
          <a:xfrm>
            <a:off x="927037" y="4760468"/>
            <a:ext cx="8867775" cy="1362075"/>
          </a:xfrm>
        </p:spPr>
        <p:txBody>
          <a:bodyPr/>
          <a:lstStyle/>
          <a:p>
            <a:pPr>
              <a:defRPr/>
            </a:pPr>
            <a:br>
              <a:rPr lang="en-US" dirty="0"/>
            </a:br>
            <a:r>
              <a:rPr lang="en-US" dirty="0"/>
              <a:t>2023 </a:t>
            </a:r>
            <a:r>
              <a:rPr lang="en-US" dirty="0" err="1"/>
              <a:t>nfhs</a:t>
            </a:r>
            <a:r>
              <a:rPr lang="en-US" dirty="0"/>
              <a:t> softball points of emphasis</a:t>
            </a:r>
          </a:p>
        </p:txBody>
      </p:sp>
    </p:spTree>
    <p:extLst>
      <p:ext uri="{BB962C8B-B14F-4D97-AF65-F5344CB8AC3E}">
        <p14:creationId xmlns:p14="http://schemas.microsoft.com/office/powerpoint/2010/main" val="2650681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37B7-DAD8-8969-018F-F3CE92C71658}"/>
              </a:ext>
            </a:extLst>
          </p:cNvPr>
          <p:cNvSpPr>
            <a:spLocks noGrp="1"/>
          </p:cNvSpPr>
          <p:nvPr>
            <p:ph type="title"/>
          </p:nvPr>
        </p:nvSpPr>
        <p:spPr/>
        <p:txBody>
          <a:bodyPr/>
          <a:lstStyle/>
          <a:p>
            <a:r>
              <a:rPr lang="en-US" dirty="0"/>
              <a:t>Sportsmanship (pg. 86/87)</a:t>
            </a:r>
          </a:p>
        </p:txBody>
      </p:sp>
      <p:sp>
        <p:nvSpPr>
          <p:cNvPr id="3" name="Content Placeholder 2">
            <a:extLst>
              <a:ext uri="{FF2B5EF4-FFF2-40B4-BE49-F238E27FC236}">
                <a16:creationId xmlns:a16="http://schemas.microsoft.com/office/drawing/2014/main" id="{D5C66396-D8E8-4561-67FA-73333D5C6B9C}"/>
              </a:ext>
            </a:extLst>
          </p:cNvPr>
          <p:cNvSpPr>
            <a:spLocks noGrp="1"/>
          </p:cNvSpPr>
          <p:nvPr>
            <p:ph idx="1"/>
          </p:nvPr>
        </p:nvSpPr>
        <p:spPr>
          <a:xfrm>
            <a:off x="1941513" y="2284414"/>
            <a:ext cx="10026650" cy="3667950"/>
          </a:xfrm>
        </p:spPr>
        <p:txBody>
          <a:bodyPr/>
          <a:lstStyle/>
          <a:p>
            <a:r>
              <a:rPr lang="en-US" sz="3200" dirty="0">
                <a:effectLst/>
                <a:latin typeface="Calibri" panose="020F0502020204030204" pitchFamily="34" charset="0"/>
                <a:ea typeface="Calibri" panose="020F0502020204030204" pitchFamily="34" charset="0"/>
                <a:cs typeface="Times New Roman" panose="02020603050405020304" pitchFamily="18" charset="0"/>
              </a:rPr>
              <a:t>NFHS playing rules are written to encourage sportsmanship. Participation in these programs should promote</a:t>
            </a:r>
            <a:r>
              <a:rPr lang="en-US" sz="3200"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respect</a:t>
            </a:r>
            <a:r>
              <a:rPr lang="en-US" sz="32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integrity</a:t>
            </a:r>
            <a:r>
              <a:rPr lang="en-US" sz="32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dirty="0">
                <a:effectLst/>
                <a:latin typeface="Calibri" panose="020F0502020204030204" pitchFamily="34" charset="0"/>
                <a:ea typeface="Calibri" panose="020F0502020204030204" pitchFamily="34" charset="0"/>
                <a:cs typeface="Times New Roman" panose="02020603050405020304" pitchFamily="18" charset="0"/>
              </a:rPr>
              <a:t>and </a:t>
            </a:r>
            <a:r>
              <a:rPr lang="en-US" sz="3200" b="1" i="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sportsmanship</a:t>
            </a:r>
            <a:r>
              <a:rPr lang="en-US" sz="32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 </a:t>
            </a:r>
          </a:p>
          <a:p>
            <a:endParaRPr lang="en-US" sz="3200" dirty="0">
              <a:latin typeface="Calibri" panose="020F0502020204030204" pitchFamily="34" charset="0"/>
              <a:ea typeface="Calibri" panose="020F0502020204030204" pitchFamily="34" charset="0"/>
              <a:cs typeface="Times New Roman" panose="02020603050405020304" pitchFamily="18" charset="0"/>
            </a:endParaRPr>
          </a:p>
          <a:p>
            <a:r>
              <a:rPr lang="en-US" sz="3200" dirty="0">
                <a:effectLst/>
                <a:latin typeface="Calibri" panose="020F0502020204030204" pitchFamily="34" charset="0"/>
                <a:ea typeface="Calibri" panose="020F0502020204030204" pitchFamily="34" charset="0"/>
                <a:cs typeface="Times New Roman" panose="02020603050405020304" pitchFamily="18" charset="0"/>
              </a:rPr>
              <a:t>However, for these ideals to occur, everyone involved in these programs must be doing their part. </a:t>
            </a:r>
          </a:p>
          <a:p>
            <a:pPr marL="0" indent="0">
              <a:buNone/>
            </a:pPr>
            <a:endParaRPr lang="en-US" dirty="0"/>
          </a:p>
        </p:txBody>
      </p:sp>
      <p:sp>
        <p:nvSpPr>
          <p:cNvPr id="4" name="Footer Placeholder 3">
            <a:extLst>
              <a:ext uri="{FF2B5EF4-FFF2-40B4-BE49-F238E27FC236}">
                <a16:creationId xmlns:a16="http://schemas.microsoft.com/office/drawing/2014/main" id="{B4ED0F2B-A5F4-716B-8EBB-EB1DD22BB3C9}"/>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176277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37B7-DAD8-8969-018F-F3CE92C71658}"/>
              </a:ext>
            </a:extLst>
          </p:cNvPr>
          <p:cNvSpPr>
            <a:spLocks noGrp="1"/>
          </p:cNvSpPr>
          <p:nvPr>
            <p:ph type="title"/>
          </p:nvPr>
        </p:nvSpPr>
        <p:spPr/>
        <p:txBody>
          <a:bodyPr/>
          <a:lstStyle/>
          <a:p>
            <a:r>
              <a:rPr lang="en-US" dirty="0"/>
              <a:t>sportsmanship</a:t>
            </a:r>
          </a:p>
        </p:txBody>
      </p:sp>
      <p:sp>
        <p:nvSpPr>
          <p:cNvPr id="3" name="Content Placeholder 2">
            <a:extLst>
              <a:ext uri="{FF2B5EF4-FFF2-40B4-BE49-F238E27FC236}">
                <a16:creationId xmlns:a16="http://schemas.microsoft.com/office/drawing/2014/main" id="{D5C66396-D8E8-4561-67FA-73333D5C6B9C}"/>
              </a:ext>
            </a:extLst>
          </p:cNvPr>
          <p:cNvSpPr>
            <a:spLocks noGrp="1"/>
          </p:cNvSpPr>
          <p:nvPr>
            <p:ph idx="1"/>
          </p:nvPr>
        </p:nvSpPr>
        <p:spPr/>
        <p:txBody>
          <a:bodyPr/>
          <a:lstStyle/>
          <a:p>
            <a:r>
              <a:rPr lang="en-US" sz="3200" dirty="0">
                <a:effectLst/>
                <a:latin typeface="Calibri" panose="020F0502020204030204" pitchFamily="34" charset="0"/>
                <a:ea typeface="Calibri" panose="020F0502020204030204" pitchFamily="34" charset="0"/>
                <a:cs typeface="Times New Roman" panose="02020603050405020304" pitchFamily="18" charset="0"/>
              </a:rPr>
              <a:t>There must be a collaborative, working relationship between contest officials and game administration to promote good sportsmanship and safely conduct the contest. </a:t>
            </a:r>
          </a:p>
          <a:p>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3200" dirty="0">
                <a:effectLst/>
                <a:latin typeface="Calibri" panose="020F0502020204030204" pitchFamily="34" charset="0"/>
                <a:ea typeface="Calibri" panose="020F0502020204030204" pitchFamily="34" charset="0"/>
                <a:cs typeface="Times New Roman" panose="02020603050405020304" pitchFamily="18" charset="0"/>
              </a:rPr>
              <a:t>Everyone has their roles to play in creating a positive, sportsmanlike atmosphere at contests. </a:t>
            </a:r>
          </a:p>
          <a:p>
            <a:endParaRPr lang="en-US" dirty="0"/>
          </a:p>
        </p:txBody>
      </p:sp>
      <p:sp>
        <p:nvSpPr>
          <p:cNvPr id="4" name="Footer Placeholder 3">
            <a:extLst>
              <a:ext uri="{FF2B5EF4-FFF2-40B4-BE49-F238E27FC236}">
                <a16:creationId xmlns:a16="http://schemas.microsoft.com/office/drawing/2014/main" id="{B4ED0F2B-A5F4-716B-8EBB-EB1DD22BB3C9}"/>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213340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br>
              <a:rPr lang="en-US" altLang="en-US" sz="3200"/>
            </a:br>
            <a:r>
              <a:rPr lang="en-US" altLang="en-US" sz="3200"/>
              <a:t>Guidelines for Schools and state associations for consideration of accommodations</a:t>
            </a:r>
            <a:br>
              <a:rPr lang="en-US" altLang="en-US"/>
            </a:br>
            <a:endParaRPr lang="en-US" altLang="en-US"/>
          </a:p>
        </p:txBody>
      </p:sp>
      <p:sp>
        <p:nvSpPr>
          <p:cNvPr id="4" name="Footer Placeholder 3">
            <a:extLst>
              <a:ext uri="{FF2B5EF4-FFF2-40B4-BE49-F238E27FC236}">
                <a16:creationId xmlns:a16="http://schemas.microsoft.com/office/drawing/2014/main" id="{50B6A940-C73E-4AA6-B0AF-C3EB3A3B6A81}"/>
              </a:ext>
            </a:extLst>
          </p:cNvPr>
          <p:cNvSpPr>
            <a:spLocks noGrp="1"/>
          </p:cNvSpPr>
          <p:nvPr>
            <p:ph type="ftr" sz="quarter" idx="11"/>
          </p:nvPr>
        </p:nvSpPr>
        <p:spPr>
          <a:xfrm>
            <a:off x="9975851" y="6562725"/>
            <a:ext cx="1992312" cy="295275"/>
          </a:xfrm>
        </p:spPr>
        <p:txBody>
          <a:bodyPr/>
          <a:lstStyle/>
          <a:p>
            <a:pPr>
              <a:defRPr/>
            </a:pPr>
            <a:r>
              <a:rPr lang="en-US"/>
              <a:t>www.nfhs.org</a:t>
            </a:r>
          </a:p>
        </p:txBody>
      </p:sp>
      <p:graphicFrame>
        <p:nvGraphicFramePr>
          <p:cNvPr id="5" name="Content Placeholder 3">
            <a:extLst>
              <a:ext uri="{FF2B5EF4-FFF2-40B4-BE49-F238E27FC236}">
                <a16:creationId xmlns:a16="http://schemas.microsoft.com/office/drawing/2014/main" id="{55D7B31E-C405-D20B-EE59-5922F5DDDE31}"/>
              </a:ext>
            </a:extLst>
          </p:cNvPr>
          <p:cNvGraphicFramePr>
            <a:graphicFrameLocks noGrp="1"/>
          </p:cNvGraphicFramePr>
          <p:nvPr>
            <p:ph idx="1"/>
            <p:extLst>
              <p:ext uri="{D42A27DB-BD31-4B8C-83A1-F6EECF244321}">
                <p14:modId xmlns:p14="http://schemas.microsoft.com/office/powerpoint/2010/main" val="3704098559"/>
              </p:ext>
            </p:extLst>
          </p:nvPr>
        </p:nvGraphicFramePr>
        <p:xfrm>
          <a:off x="1941513" y="2107619"/>
          <a:ext cx="7871791" cy="3797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6742100"/>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37B7-DAD8-8969-018F-F3CE92C71658}"/>
              </a:ext>
            </a:extLst>
          </p:cNvPr>
          <p:cNvSpPr>
            <a:spLocks noGrp="1"/>
          </p:cNvSpPr>
          <p:nvPr>
            <p:ph type="title"/>
          </p:nvPr>
        </p:nvSpPr>
        <p:spPr/>
        <p:txBody>
          <a:bodyPr/>
          <a:lstStyle/>
          <a:p>
            <a:r>
              <a:rPr lang="en-US" dirty="0"/>
              <a:t>sportsmanship</a:t>
            </a:r>
          </a:p>
        </p:txBody>
      </p:sp>
      <p:sp>
        <p:nvSpPr>
          <p:cNvPr id="3" name="Content Placeholder 2">
            <a:extLst>
              <a:ext uri="{FF2B5EF4-FFF2-40B4-BE49-F238E27FC236}">
                <a16:creationId xmlns:a16="http://schemas.microsoft.com/office/drawing/2014/main" id="{D5C66396-D8E8-4561-67FA-73333D5C6B9C}"/>
              </a:ext>
            </a:extLst>
          </p:cNvPr>
          <p:cNvSpPr>
            <a:spLocks noGrp="1"/>
          </p:cNvSpPr>
          <p:nvPr>
            <p:ph idx="1"/>
          </p:nvPr>
        </p:nvSpPr>
        <p:spPr/>
        <p:txBody>
          <a:bodyPr/>
          <a:lstStyle/>
          <a:p>
            <a:pPr>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Contest officials should never engage with spectators who are exhibiting unsporting behavior.</a:t>
            </a:r>
          </a:p>
          <a:p>
            <a:pPr>
              <a:spcBef>
                <a:spcPts val="0"/>
              </a:spcBef>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Once the contest begins, school administration is responsible for dealing with unruly spectators.</a:t>
            </a:r>
          </a:p>
          <a:p>
            <a:pPr>
              <a:spcBef>
                <a:spcPts val="0"/>
              </a:spcBef>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If spectators are using demeaning or profane language at officials – or at others in the stands – those individuals should be removed from the contest by school administration. </a:t>
            </a:r>
          </a:p>
          <a:p>
            <a:endParaRPr lang="en-US" dirty="0"/>
          </a:p>
        </p:txBody>
      </p:sp>
      <p:sp>
        <p:nvSpPr>
          <p:cNvPr id="4" name="Footer Placeholder 3">
            <a:extLst>
              <a:ext uri="{FF2B5EF4-FFF2-40B4-BE49-F238E27FC236}">
                <a16:creationId xmlns:a16="http://schemas.microsoft.com/office/drawing/2014/main" id="{B4ED0F2B-A5F4-716B-8EBB-EB1DD22BB3C9}"/>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65393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37B7-DAD8-8969-018F-F3CE92C71658}"/>
              </a:ext>
            </a:extLst>
          </p:cNvPr>
          <p:cNvSpPr>
            <a:spLocks noGrp="1"/>
          </p:cNvSpPr>
          <p:nvPr>
            <p:ph type="title"/>
          </p:nvPr>
        </p:nvSpPr>
        <p:spPr/>
        <p:txBody>
          <a:bodyPr/>
          <a:lstStyle/>
          <a:p>
            <a:r>
              <a:rPr lang="en-US" dirty="0"/>
              <a:t>sportsmanship</a:t>
            </a:r>
          </a:p>
        </p:txBody>
      </p:sp>
      <p:sp>
        <p:nvSpPr>
          <p:cNvPr id="3" name="Content Placeholder 2">
            <a:extLst>
              <a:ext uri="{FF2B5EF4-FFF2-40B4-BE49-F238E27FC236}">
                <a16:creationId xmlns:a16="http://schemas.microsoft.com/office/drawing/2014/main" id="{D5C66396-D8E8-4561-67FA-73333D5C6B9C}"/>
              </a:ext>
            </a:extLst>
          </p:cNvPr>
          <p:cNvSpPr>
            <a:spLocks noGrp="1"/>
          </p:cNvSpPr>
          <p:nvPr>
            <p:ph idx="1"/>
          </p:nvPr>
        </p:nvSpPr>
        <p:spPr/>
        <p:txBody>
          <a:bodyPr/>
          <a:lstStyle/>
          <a:p>
            <a:pPr marL="0" indent="0">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latin typeface="Calibri" panose="020F0502020204030204" pitchFamily="34" charset="0"/>
              <a:ea typeface="Calibri" panose="020F0502020204030204" pitchFamily="34" charset="0"/>
              <a:cs typeface="Times New Roman" panose="02020603050405020304" pitchFamily="18" charset="0"/>
            </a:endParaRPr>
          </a:p>
          <a:p>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latin typeface="Calibri" panose="020F0502020204030204" pitchFamily="34" charset="0"/>
              <a:ea typeface="Calibri" panose="020F0502020204030204" pitchFamily="34" charset="0"/>
              <a:cs typeface="Times New Roman" panose="02020603050405020304" pitchFamily="18" charset="0"/>
            </a:endParaRPr>
          </a:p>
          <a:p>
            <a:endParaRPr lang="en-US" sz="2800" dirty="0">
              <a:latin typeface="Calibri" panose="020F0502020204030204" pitchFamily="34" charset="0"/>
              <a:ea typeface="Calibri" panose="020F0502020204030204" pitchFamily="34" charset="0"/>
              <a:cs typeface="Times New Roman" panose="02020603050405020304" pitchFamily="18" charset="0"/>
            </a:endParaRPr>
          </a:p>
          <a:p>
            <a:endParaRPr lang="en-US" sz="2800" dirty="0">
              <a:latin typeface="Calibri" panose="020F0502020204030204" pitchFamily="34" charset="0"/>
              <a:ea typeface="Calibri" panose="020F0502020204030204" pitchFamily="34" charset="0"/>
              <a:cs typeface="Times New Roman" panose="02020603050405020304" pitchFamily="18" charset="0"/>
            </a:endParaRPr>
          </a:p>
          <a:p>
            <a:endParaRPr lang="en-US" sz="28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effectLst/>
                <a:latin typeface="Calibri" panose="020F0502020204030204" pitchFamily="34" charset="0"/>
                <a:ea typeface="Calibri" panose="020F0502020204030204" pitchFamily="34" charset="0"/>
                <a:cs typeface="Times New Roman" panose="02020603050405020304" pitchFamily="18" charset="0"/>
              </a:rPr>
              <a:t>Good sports win with </a:t>
            </a:r>
            <a:r>
              <a:rPr lang="en-US" sz="2000" b="1" i="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humility</a:t>
            </a:r>
            <a:r>
              <a:rPr lang="en-US" sz="20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a:t>
            </a:r>
            <a:r>
              <a:rPr lang="en-US" sz="2000" dirty="0">
                <a:effectLst/>
                <a:latin typeface="Calibri" panose="020F0502020204030204" pitchFamily="34" charset="0"/>
                <a:ea typeface="Calibri" panose="020F0502020204030204" pitchFamily="34" charset="0"/>
                <a:cs typeface="Times New Roman" panose="02020603050405020304" pitchFamily="18" charset="0"/>
              </a:rPr>
              <a:t> lose with </a:t>
            </a:r>
            <a:r>
              <a:rPr lang="en-US" sz="2000" b="1" i="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grace</a:t>
            </a:r>
            <a:r>
              <a:rPr lang="en-US" sz="20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effectLst/>
                <a:latin typeface="Calibri" panose="020F0502020204030204" pitchFamily="34" charset="0"/>
                <a:ea typeface="Calibri" panose="020F0502020204030204" pitchFamily="34" charset="0"/>
                <a:cs typeface="Times New Roman" panose="02020603050405020304" pitchFamily="18" charset="0"/>
              </a:rPr>
              <a:t>and do both with </a:t>
            </a:r>
            <a:r>
              <a:rPr lang="en-US" sz="2000" b="1" i="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dignity</a:t>
            </a:r>
            <a:r>
              <a:rPr lang="en-US" sz="20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 </a:t>
            </a:r>
          </a:p>
          <a:p>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effectLst/>
                <a:latin typeface="Calibri" panose="020F0502020204030204" pitchFamily="34" charset="0"/>
                <a:ea typeface="Calibri" panose="020F0502020204030204" pitchFamily="34" charset="0"/>
                <a:cs typeface="Times New Roman" panose="02020603050405020304" pitchFamily="18" charset="0"/>
              </a:rPr>
              <a:t>It takes the efforts of everyone every day to ensure that sportsmanship remains one of the top priorities in education-based activity programs. </a:t>
            </a:r>
            <a:endParaRPr lang="en-US" sz="2000" dirty="0"/>
          </a:p>
          <a:p>
            <a:endParaRPr lang="en-US" dirty="0"/>
          </a:p>
        </p:txBody>
      </p:sp>
      <p:sp>
        <p:nvSpPr>
          <p:cNvPr id="4" name="Footer Placeholder 3">
            <a:extLst>
              <a:ext uri="{FF2B5EF4-FFF2-40B4-BE49-F238E27FC236}">
                <a16:creationId xmlns:a16="http://schemas.microsoft.com/office/drawing/2014/main" id="{B4ED0F2B-A5F4-716B-8EBB-EB1DD22BB3C9}"/>
              </a:ext>
            </a:extLst>
          </p:cNvPr>
          <p:cNvSpPr>
            <a:spLocks noGrp="1"/>
          </p:cNvSpPr>
          <p:nvPr>
            <p:ph type="ftr" sz="quarter" idx="11"/>
          </p:nvPr>
        </p:nvSpPr>
        <p:spPr/>
        <p:txBody>
          <a:bodyPr/>
          <a:lstStyle/>
          <a:p>
            <a:pPr>
              <a:defRPr/>
            </a:pPr>
            <a:r>
              <a:rPr lang="en-US"/>
              <a:t>www.nfhs.org</a:t>
            </a:r>
          </a:p>
        </p:txBody>
      </p:sp>
      <p:pic>
        <p:nvPicPr>
          <p:cNvPr id="5" name="Picture 4" descr="Funnel chart&#10;&#10;Description automatically generated with medium confidence">
            <a:extLst>
              <a:ext uri="{FF2B5EF4-FFF2-40B4-BE49-F238E27FC236}">
                <a16:creationId xmlns:a16="http://schemas.microsoft.com/office/drawing/2014/main" id="{89F7DD54-BD21-7446-0D6F-218435000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9530" y="2098000"/>
            <a:ext cx="6155158" cy="2661999"/>
          </a:xfrm>
          <a:prstGeom prst="rect">
            <a:avLst/>
          </a:prstGeom>
        </p:spPr>
      </p:pic>
    </p:spTree>
    <p:extLst>
      <p:ext uri="{BB962C8B-B14F-4D97-AF65-F5344CB8AC3E}">
        <p14:creationId xmlns:p14="http://schemas.microsoft.com/office/powerpoint/2010/main" val="4058640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5413C-71CA-FBAC-369D-CDB58AE4DEB0}"/>
              </a:ext>
            </a:extLst>
          </p:cNvPr>
          <p:cNvSpPr>
            <a:spLocks noGrp="1"/>
          </p:cNvSpPr>
          <p:nvPr>
            <p:ph type="title"/>
          </p:nvPr>
        </p:nvSpPr>
        <p:spPr/>
        <p:txBody>
          <a:bodyPr/>
          <a:lstStyle/>
          <a:p>
            <a:r>
              <a:rPr lang="en-US" dirty="0"/>
              <a:t>Time between innings</a:t>
            </a:r>
          </a:p>
        </p:txBody>
      </p:sp>
      <p:sp>
        <p:nvSpPr>
          <p:cNvPr id="4" name="Footer Placeholder 3">
            <a:extLst>
              <a:ext uri="{FF2B5EF4-FFF2-40B4-BE49-F238E27FC236}">
                <a16:creationId xmlns:a16="http://schemas.microsoft.com/office/drawing/2014/main" id="{21EB827F-ED09-2998-BE5E-F083E5336E68}"/>
              </a:ext>
            </a:extLst>
          </p:cNvPr>
          <p:cNvSpPr>
            <a:spLocks noGrp="1"/>
          </p:cNvSpPr>
          <p:nvPr>
            <p:ph type="ftr" sz="quarter" idx="11"/>
          </p:nvPr>
        </p:nvSpPr>
        <p:spPr/>
        <p:txBody>
          <a:bodyPr/>
          <a:lstStyle/>
          <a:p>
            <a:pPr>
              <a:defRPr/>
            </a:pPr>
            <a:r>
              <a:rPr lang="en-US"/>
              <a:t>www.nfhs.org</a:t>
            </a:r>
          </a:p>
        </p:txBody>
      </p:sp>
      <p:sp>
        <p:nvSpPr>
          <p:cNvPr id="7" name="Content Placeholder 6">
            <a:extLst>
              <a:ext uri="{FF2B5EF4-FFF2-40B4-BE49-F238E27FC236}">
                <a16:creationId xmlns:a16="http://schemas.microsoft.com/office/drawing/2014/main" id="{FA6EBDBB-34C0-231F-9D2A-A8A57AE442FF}"/>
              </a:ext>
            </a:extLst>
          </p:cNvPr>
          <p:cNvSpPr>
            <a:spLocks noGrp="1"/>
          </p:cNvSpPr>
          <p:nvPr>
            <p:ph idx="1"/>
          </p:nvPr>
        </p:nvSpPr>
        <p:spPr>
          <a:xfrm>
            <a:off x="5809389" y="2162760"/>
            <a:ext cx="5833111" cy="3929480"/>
          </a:xfrm>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Umpires and coaches should pay strict attention to the 60-second time limit between half-innings.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At the beginning of each half-inning no more than one minute may be used to deliver no more than five pitches to the catcher or other teammate. </a:t>
            </a:r>
          </a:p>
          <a:p>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 one-minute time limit begins from the third out of the previous half-inning. </a:t>
            </a:r>
          </a:p>
          <a:p>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A pitcher returning to the pitching position in the same half inning will not be granted any warm-up pitches. </a:t>
            </a:r>
          </a:p>
          <a:p>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Umpires may authorize more pitches during inclement weather or if a pitcher was removed due to injury or by rule.</a:t>
            </a:r>
          </a:p>
          <a:p>
            <a:endParaRPr lang="en-US" dirty="0"/>
          </a:p>
        </p:txBody>
      </p:sp>
      <p:pic>
        <p:nvPicPr>
          <p:cNvPr id="9" name="Picture 8" descr="A picture containing diagram&#10;&#10;Description automatically generated">
            <a:extLst>
              <a:ext uri="{FF2B5EF4-FFF2-40B4-BE49-F238E27FC236}">
                <a16:creationId xmlns:a16="http://schemas.microsoft.com/office/drawing/2014/main" id="{3C36F8A6-278F-208C-DBCA-34E74AB38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1513" y="2016980"/>
            <a:ext cx="3335715" cy="4407040"/>
          </a:xfrm>
          <a:prstGeom prst="rect">
            <a:avLst/>
          </a:prstGeom>
        </p:spPr>
      </p:pic>
    </p:spTree>
    <p:extLst>
      <p:ext uri="{BB962C8B-B14F-4D97-AF65-F5344CB8AC3E}">
        <p14:creationId xmlns:p14="http://schemas.microsoft.com/office/powerpoint/2010/main" val="3209758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AC05D-DE4D-7469-46F8-AB39571E2916}"/>
              </a:ext>
            </a:extLst>
          </p:cNvPr>
          <p:cNvSpPr>
            <a:spLocks noGrp="1"/>
          </p:cNvSpPr>
          <p:nvPr>
            <p:ph type="title"/>
          </p:nvPr>
        </p:nvSpPr>
        <p:spPr/>
        <p:txBody>
          <a:bodyPr/>
          <a:lstStyle/>
          <a:p>
            <a:r>
              <a:rPr lang="en-US" dirty="0"/>
              <a:t>Jewelry and electronic communication</a:t>
            </a:r>
          </a:p>
        </p:txBody>
      </p:sp>
      <p:sp>
        <p:nvSpPr>
          <p:cNvPr id="3" name="Content Placeholder 2">
            <a:extLst>
              <a:ext uri="{FF2B5EF4-FFF2-40B4-BE49-F238E27FC236}">
                <a16:creationId xmlns:a16="http://schemas.microsoft.com/office/drawing/2014/main" id="{CCF15684-0C08-0791-F99F-0F94903AFD1E}"/>
              </a:ext>
            </a:extLst>
          </p:cNvPr>
          <p:cNvSpPr>
            <a:spLocks noGrp="1"/>
          </p:cNvSpPr>
          <p:nvPr>
            <p:ph idx="1"/>
          </p:nvPr>
        </p:nvSpPr>
        <p:spPr>
          <a:xfrm>
            <a:off x="8588027" y="2095525"/>
            <a:ext cx="3380136" cy="4154070"/>
          </a:xfrm>
        </p:spPr>
        <p:txBody>
          <a:bodyPr/>
          <a:lstStyle/>
          <a:p>
            <a:r>
              <a:rPr lang="en-US" sz="1600" dirty="0">
                <a:effectLst/>
                <a:latin typeface="Calibri" panose="020F0502020204030204" pitchFamily="34" charset="0"/>
                <a:ea typeface="Calibri" panose="020F0502020204030204" pitchFamily="34" charset="0"/>
                <a:cs typeface="Times New Roman" panose="02020603050405020304" pitchFamily="18" charset="0"/>
              </a:rPr>
              <a:t>The rule prohibiting jewelry has been removed.</a:t>
            </a:r>
            <a:br>
              <a:rPr lang="en-US" sz="1600" dirty="0">
                <a:effectLst/>
                <a:latin typeface="Calibri" panose="020F0502020204030204" pitchFamily="34" charset="0"/>
                <a:ea typeface="Calibri" panose="020F0502020204030204" pitchFamily="34" charset="0"/>
                <a:cs typeface="Times New Roman" panose="02020603050405020304" pitchFamily="18" charset="0"/>
              </a:rPr>
            </a:b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600" dirty="0">
                <a:effectLst/>
                <a:latin typeface="Calibri" panose="020F0502020204030204" pitchFamily="34" charset="0"/>
                <a:ea typeface="Calibri" panose="020F0502020204030204" pitchFamily="34" charset="0"/>
                <a:cs typeface="Times New Roman" panose="02020603050405020304" pitchFamily="18" charset="0"/>
              </a:rPr>
              <a:t>The rule regarding the use of electronics is still in place. </a:t>
            </a:r>
          </a:p>
          <a:p>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600" dirty="0">
                <a:effectLst/>
                <a:latin typeface="Calibri" panose="020F0502020204030204" pitchFamily="34" charset="0"/>
                <a:ea typeface="Calibri" panose="020F0502020204030204" pitchFamily="34" charset="0"/>
                <a:cs typeface="Times New Roman" panose="02020603050405020304" pitchFamily="18" charset="0"/>
              </a:rPr>
              <a:t>The use of electronic devices by team personnel to transmit or record information pertaining to their players or team’s performance is only permitted within the dugout. </a:t>
            </a:r>
          </a:p>
          <a:p>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600" dirty="0">
                <a:effectLst/>
                <a:latin typeface="Calibri" panose="020F0502020204030204" pitchFamily="34" charset="0"/>
                <a:ea typeface="Calibri" panose="020F0502020204030204" pitchFamily="34" charset="0"/>
                <a:cs typeface="Times New Roman" panose="02020603050405020304" pitchFamily="18" charset="0"/>
              </a:rPr>
              <a:t>Items such as smart watches are permitted to be utilized as a watch but cannot be used to transmit or receive data outside of the dugout.</a:t>
            </a:r>
          </a:p>
          <a:p>
            <a:endParaRPr lang="en-US" dirty="0"/>
          </a:p>
        </p:txBody>
      </p:sp>
      <p:sp>
        <p:nvSpPr>
          <p:cNvPr id="4" name="Footer Placeholder 3">
            <a:extLst>
              <a:ext uri="{FF2B5EF4-FFF2-40B4-BE49-F238E27FC236}">
                <a16:creationId xmlns:a16="http://schemas.microsoft.com/office/drawing/2014/main" id="{7F335049-AB95-D84D-386C-A4FF91DFBFE6}"/>
              </a:ext>
            </a:extLst>
          </p:cNvPr>
          <p:cNvSpPr>
            <a:spLocks noGrp="1"/>
          </p:cNvSpPr>
          <p:nvPr>
            <p:ph type="ftr" sz="quarter" idx="11"/>
          </p:nvPr>
        </p:nvSpPr>
        <p:spPr/>
        <p:txBody>
          <a:bodyPr/>
          <a:lstStyle/>
          <a:p>
            <a:pPr>
              <a:defRPr/>
            </a:pPr>
            <a:r>
              <a:rPr lang="en-US" dirty="0"/>
              <a:t>www.nfhs.org</a:t>
            </a:r>
          </a:p>
        </p:txBody>
      </p:sp>
      <p:pic>
        <p:nvPicPr>
          <p:cNvPr id="6" name="Picture 5" descr="A picture containing chart&#10;&#10;Description automatically generated">
            <a:extLst>
              <a:ext uri="{FF2B5EF4-FFF2-40B4-BE49-F238E27FC236}">
                <a16:creationId xmlns:a16="http://schemas.microsoft.com/office/drawing/2014/main" id="{79206076-9F07-CBDB-CD5D-DB316A7F6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143" y="2085473"/>
            <a:ext cx="7024884" cy="4242300"/>
          </a:xfrm>
          <a:prstGeom prst="rect">
            <a:avLst/>
          </a:prstGeom>
        </p:spPr>
      </p:pic>
    </p:spTree>
    <p:extLst>
      <p:ext uri="{BB962C8B-B14F-4D97-AF65-F5344CB8AC3E}">
        <p14:creationId xmlns:p14="http://schemas.microsoft.com/office/powerpoint/2010/main" val="2767854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D274C-B989-1A83-4E3E-BA59963532B2}"/>
              </a:ext>
            </a:extLst>
          </p:cNvPr>
          <p:cNvSpPr>
            <a:spLocks noGrp="1"/>
          </p:cNvSpPr>
          <p:nvPr>
            <p:ph type="title"/>
          </p:nvPr>
        </p:nvSpPr>
        <p:spPr/>
        <p:txBody>
          <a:bodyPr/>
          <a:lstStyle/>
          <a:p>
            <a:r>
              <a:rPr lang="en-US" dirty="0"/>
              <a:t>Comparable drying agents</a:t>
            </a:r>
          </a:p>
        </p:txBody>
      </p:sp>
      <p:sp>
        <p:nvSpPr>
          <p:cNvPr id="4" name="Footer Placeholder 3">
            <a:extLst>
              <a:ext uri="{FF2B5EF4-FFF2-40B4-BE49-F238E27FC236}">
                <a16:creationId xmlns:a16="http://schemas.microsoft.com/office/drawing/2014/main" id="{A58D6815-A8D7-D5CC-BC74-6C8E3B8A3889}"/>
              </a:ext>
            </a:extLst>
          </p:cNvPr>
          <p:cNvSpPr>
            <a:spLocks noGrp="1"/>
          </p:cNvSpPr>
          <p:nvPr>
            <p:ph type="ftr" sz="quarter" idx="11"/>
          </p:nvPr>
        </p:nvSpPr>
        <p:spPr/>
        <p:txBody>
          <a:bodyPr/>
          <a:lstStyle/>
          <a:p>
            <a:pPr>
              <a:defRPr/>
            </a:pPr>
            <a:r>
              <a:rPr lang="en-US"/>
              <a:t>www.nfhs.org</a:t>
            </a:r>
          </a:p>
        </p:txBody>
      </p:sp>
      <p:sp>
        <p:nvSpPr>
          <p:cNvPr id="7" name="Content Placeholder 6">
            <a:extLst>
              <a:ext uri="{FF2B5EF4-FFF2-40B4-BE49-F238E27FC236}">
                <a16:creationId xmlns:a16="http://schemas.microsoft.com/office/drawing/2014/main" id="{A6C3CDE3-3394-8721-DE22-5D40DE7BEA26}"/>
              </a:ext>
            </a:extLst>
          </p:cNvPr>
          <p:cNvSpPr>
            <a:spLocks noGrp="1"/>
          </p:cNvSpPr>
          <p:nvPr>
            <p:ph idx="1"/>
          </p:nvPr>
        </p:nvSpPr>
        <p:spPr>
          <a:xfrm>
            <a:off x="6208260" y="2034540"/>
            <a:ext cx="5627425" cy="4293235"/>
          </a:xfrm>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Pitchers are not permitted to use any foreign substance on the ball or on contact points of the pitching hand or fingers.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Calibri" panose="020F0502020204030204" pitchFamily="34" charset="0"/>
                <a:ea typeface="Calibri" panose="020F0502020204030204" pitchFamily="34" charset="0"/>
                <a:cs typeface="Times New Roman" panose="02020603050405020304" pitchFamily="18" charset="0"/>
              </a:rPr>
              <a:t>N</a:t>
            </a:r>
            <a:r>
              <a:rPr lang="en-US" sz="1800" dirty="0">
                <a:effectLst/>
                <a:latin typeface="Calibri" panose="020F0502020204030204" pitchFamily="34" charset="0"/>
                <a:ea typeface="Calibri" panose="020F0502020204030204" pitchFamily="34" charset="0"/>
                <a:cs typeface="Times New Roman" panose="02020603050405020304" pitchFamily="18" charset="0"/>
              </a:rPr>
              <a:t>o foreign substances may be applied to the ball.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If a pitcher licks their fingers, the player must wipe their fingers prior to touching the ball.  </a:t>
            </a:r>
          </a:p>
          <a:p>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Comparable drying agents listed on the USA Softball website (USAsoftball.org) are permitted, and powdered</a:t>
            </a:r>
            <a:r>
              <a:rPr lang="en-US" sz="1800" dirty="0">
                <a:solidFill>
                  <a:srgbClr val="050505"/>
                </a:solidFill>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rosin is also permitted.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It is not necessary to wipe off the drying agent before making contact with the ball.</a:t>
            </a:r>
            <a:endParaRPr lang="en-US" dirty="0"/>
          </a:p>
        </p:txBody>
      </p:sp>
      <p:pic>
        <p:nvPicPr>
          <p:cNvPr id="9" name="Picture 8" descr="A picture containing text, silhouette, vector graphics&#10;&#10;Description automatically generated">
            <a:extLst>
              <a:ext uri="{FF2B5EF4-FFF2-40B4-BE49-F238E27FC236}">
                <a16:creationId xmlns:a16="http://schemas.microsoft.com/office/drawing/2014/main" id="{FD043E73-E2BB-D897-20E9-3E0BB0978C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1513" y="1967999"/>
            <a:ext cx="3332988" cy="4359776"/>
          </a:xfrm>
          <a:prstGeom prst="rect">
            <a:avLst/>
          </a:prstGeom>
        </p:spPr>
      </p:pic>
    </p:spTree>
    <p:extLst>
      <p:ext uri="{BB962C8B-B14F-4D97-AF65-F5344CB8AC3E}">
        <p14:creationId xmlns:p14="http://schemas.microsoft.com/office/powerpoint/2010/main" val="30392746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D274C-B989-1A83-4E3E-BA59963532B2}"/>
              </a:ext>
            </a:extLst>
          </p:cNvPr>
          <p:cNvSpPr>
            <a:spLocks noGrp="1"/>
          </p:cNvSpPr>
          <p:nvPr>
            <p:ph type="title"/>
          </p:nvPr>
        </p:nvSpPr>
        <p:spPr/>
        <p:txBody>
          <a:bodyPr/>
          <a:lstStyle/>
          <a:p>
            <a:r>
              <a:rPr lang="en-US" dirty="0"/>
              <a:t>Comparable drying agents</a:t>
            </a:r>
          </a:p>
        </p:txBody>
      </p:sp>
      <p:sp>
        <p:nvSpPr>
          <p:cNvPr id="4" name="Footer Placeholder 3">
            <a:extLst>
              <a:ext uri="{FF2B5EF4-FFF2-40B4-BE49-F238E27FC236}">
                <a16:creationId xmlns:a16="http://schemas.microsoft.com/office/drawing/2014/main" id="{A58D6815-A8D7-D5CC-BC74-6C8E3B8A3889}"/>
              </a:ext>
            </a:extLst>
          </p:cNvPr>
          <p:cNvSpPr>
            <a:spLocks noGrp="1"/>
          </p:cNvSpPr>
          <p:nvPr>
            <p:ph type="ftr" sz="quarter" idx="11"/>
          </p:nvPr>
        </p:nvSpPr>
        <p:spPr/>
        <p:txBody>
          <a:bodyPr/>
          <a:lstStyle/>
          <a:p>
            <a:pPr>
              <a:defRPr/>
            </a:pPr>
            <a:r>
              <a:rPr lang="en-US"/>
              <a:t>www.nfhs.org</a:t>
            </a:r>
          </a:p>
        </p:txBody>
      </p:sp>
      <p:sp>
        <p:nvSpPr>
          <p:cNvPr id="7" name="Content Placeholder 6">
            <a:extLst>
              <a:ext uri="{FF2B5EF4-FFF2-40B4-BE49-F238E27FC236}">
                <a16:creationId xmlns:a16="http://schemas.microsoft.com/office/drawing/2014/main" id="{A6C3CDE3-3394-8721-DE22-5D40DE7BEA26}"/>
              </a:ext>
            </a:extLst>
          </p:cNvPr>
          <p:cNvSpPr>
            <a:spLocks noGrp="1"/>
          </p:cNvSpPr>
          <p:nvPr>
            <p:ph idx="1"/>
          </p:nvPr>
        </p:nvSpPr>
        <p:spPr>
          <a:xfrm>
            <a:off x="1327414" y="2056545"/>
            <a:ext cx="4188804" cy="4468080"/>
          </a:xfrm>
        </p:spPr>
        <p:txBody>
          <a:bodyPr/>
          <a:lstStyle/>
          <a:p>
            <a:r>
              <a:rPr lang="en-US"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3"/>
              </a:rPr>
              <a:t>https://www.teamusa.org/USA-Softball/Certified-Equipment</a:t>
            </a:r>
            <a:endParaRPr lang="en-US"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000" dirty="0">
              <a:effectLst/>
              <a:latin typeface="Calibri" panose="020F0502020204030204" pitchFamily="34" charset="0"/>
              <a:ea typeface="Calibri" panose="020F0502020204030204" pitchFamily="34" charset="0"/>
              <a:cs typeface="Calibri" panose="020F0502020204030204" pitchFamily="34" charset="0"/>
            </a:endParaRPr>
          </a:p>
          <a:p>
            <a:r>
              <a:rPr lang="en-US" sz="2000" b="0" i="0" u="none" strike="noStrike" dirty="0">
                <a:solidFill>
                  <a:srgbClr val="000000"/>
                </a:solidFill>
                <a:effectLst/>
                <a:latin typeface="Calibri" panose="020F0502020204030204" pitchFamily="34" charset="0"/>
                <a:cs typeface="Calibri" panose="020F0502020204030204" pitchFamily="34" charset="0"/>
              </a:rPr>
              <a:t>Powder Resin can be on the ground and Gorilla Grip must be kept in the back pocket.</a:t>
            </a:r>
          </a:p>
          <a:p>
            <a:endParaRPr lang="en-US" sz="2000" dirty="0">
              <a:effectLst/>
              <a:latin typeface="Calibri" panose="020F0502020204030204" pitchFamily="34" charset="0"/>
              <a:ea typeface="Calibri" panose="020F0502020204030204" pitchFamily="34" charset="0"/>
              <a:cs typeface="Calibri" panose="020F0502020204030204" pitchFamily="34" charset="0"/>
            </a:endParaRPr>
          </a:p>
          <a:p>
            <a:r>
              <a:rPr lang="en-US" sz="2000" dirty="0">
                <a:effectLst/>
                <a:latin typeface="Calibri" panose="020F0502020204030204" pitchFamily="34" charset="0"/>
                <a:ea typeface="Calibri" panose="020F0502020204030204" pitchFamily="34" charset="0"/>
                <a:cs typeface="Calibri" panose="020F0502020204030204" pitchFamily="34" charset="0"/>
              </a:rPr>
              <a:t>Can be rubbed on your hand but neither </a:t>
            </a:r>
            <a:r>
              <a:rPr lang="en-US" sz="2000" b="0" i="0" u="none" strike="noStrike" dirty="0">
                <a:solidFill>
                  <a:srgbClr val="000000"/>
                </a:solidFill>
                <a:effectLst/>
                <a:latin typeface="Calibri" panose="020F0502020204030204" pitchFamily="34" charset="0"/>
                <a:cs typeface="Calibri" panose="020F0502020204030204" pitchFamily="34" charset="0"/>
              </a:rPr>
              <a:t>can be </a:t>
            </a:r>
            <a:r>
              <a:rPr lang="en-US" sz="2000" dirty="0">
                <a:solidFill>
                  <a:srgbClr val="000000"/>
                </a:solidFill>
                <a:latin typeface="Calibri" panose="020F0502020204030204" pitchFamily="34" charset="0"/>
                <a:cs typeface="Calibri" panose="020F0502020204030204" pitchFamily="34" charset="0"/>
              </a:rPr>
              <a:t>rubbed </a:t>
            </a:r>
            <a:r>
              <a:rPr lang="en-US" sz="2000" b="0" i="0" u="none" strike="noStrike" dirty="0">
                <a:solidFill>
                  <a:srgbClr val="000000"/>
                </a:solidFill>
                <a:effectLst/>
                <a:latin typeface="Calibri" panose="020F0502020204030204" pitchFamily="34" charset="0"/>
                <a:cs typeface="Calibri" panose="020F0502020204030204" pitchFamily="34" charset="0"/>
              </a:rPr>
              <a:t>on the ball, the same as dirt.</a:t>
            </a:r>
          </a:p>
          <a:p>
            <a:pPr marL="0" indent="0">
              <a:buNone/>
            </a:pPr>
            <a:endParaRPr lang="en-US" sz="2000" dirty="0">
              <a:solidFill>
                <a:srgbClr val="000000"/>
              </a:solidFill>
              <a:latin typeface="Calibri" panose="020F0502020204030204" pitchFamily="34" charset="0"/>
              <a:cs typeface="Calibri" panose="020F0502020204030204" pitchFamily="34" charset="0"/>
            </a:endParaRPr>
          </a:p>
          <a:p>
            <a:r>
              <a:rPr lang="en-US" sz="2000" dirty="0">
                <a:solidFill>
                  <a:schemeClr val="accent3">
                    <a:lumMod val="60000"/>
                    <a:lumOff val="40000"/>
                  </a:schemeClr>
                </a:solidFill>
                <a:latin typeface="Calibri" panose="020F0502020204030204" pitchFamily="34" charset="0"/>
                <a:cs typeface="Calibri" panose="020F0502020204030204" pitchFamily="34" charset="0"/>
              </a:rPr>
              <a:t>Non-Approved Bat List (2000/2004) https://</a:t>
            </a:r>
            <a:r>
              <a:rPr lang="en-US" sz="2000" dirty="0" err="1">
                <a:solidFill>
                  <a:schemeClr val="accent3">
                    <a:lumMod val="60000"/>
                    <a:lumOff val="40000"/>
                  </a:schemeClr>
                </a:solidFill>
                <a:latin typeface="Calibri" panose="020F0502020204030204" pitchFamily="34" charset="0"/>
                <a:cs typeface="Calibri" panose="020F0502020204030204" pitchFamily="34" charset="0"/>
              </a:rPr>
              <a:t>usa.asasoftball.com</a:t>
            </a:r>
            <a:r>
              <a:rPr lang="en-US" sz="2000" dirty="0">
                <a:solidFill>
                  <a:schemeClr val="accent3">
                    <a:lumMod val="60000"/>
                    <a:lumOff val="40000"/>
                  </a:schemeClr>
                </a:solidFill>
                <a:latin typeface="Calibri" panose="020F0502020204030204" pitchFamily="34" charset="0"/>
                <a:cs typeface="Calibri" panose="020F0502020204030204" pitchFamily="34" charset="0"/>
              </a:rPr>
              <a:t>/e/BB1P2000.asp</a:t>
            </a:r>
            <a:br>
              <a:rPr lang="en-US" sz="1200" dirty="0">
                <a:latin typeface="Calibri" panose="020F0502020204030204" pitchFamily="34" charset="0"/>
                <a:cs typeface="Calibri" panose="020F0502020204030204" pitchFamily="34" charset="0"/>
              </a:rPr>
            </a:br>
            <a:br>
              <a:rPr lang="en-US" sz="1200" dirty="0">
                <a:effectLst/>
                <a:latin typeface="Calibri" panose="020F0502020204030204" pitchFamily="34" charset="0"/>
                <a:ea typeface="Calibri" panose="020F0502020204030204" pitchFamily="34" charset="0"/>
                <a:cs typeface="Calibri" panose="020F0502020204030204" pitchFamily="34" charset="0"/>
              </a:rPr>
            </a:br>
            <a:endParaRPr lang="en-US" sz="12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Text&#10;&#10;Description automatically generated">
            <a:extLst>
              <a:ext uri="{FF2B5EF4-FFF2-40B4-BE49-F238E27FC236}">
                <a16:creationId xmlns:a16="http://schemas.microsoft.com/office/drawing/2014/main" id="{5A011977-3AB5-323D-DB7B-F9D0EE5C73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799" y="2056545"/>
            <a:ext cx="6443565" cy="3469611"/>
          </a:xfrm>
          <a:prstGeom prst="rect">
            <a:avLst/>
          </a:prstGeom>
        </p:spPr>
      </p:pic>
    </p:spTree>
    <p:extLst>
      <p:ext uri="{BB962C8B-B14F-4D97-AF65-F5344CB8AC3E}">
        <p14:creationId xmlns:p14="http://schemas.microsoft.com/office/powerpoint/2010/main" val="1576132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095A2C-2F87-48ED-A221-977F08FADD0A}"/>
              </a:ext>
            </a:extLst>
          </p:cNvPr>
          <p:cNvSpPr>
            <a:spLocks noGrp="1"/>
          </p:cNvSpPr>
          <p:nvPr>
            <p:ph type="title"/>
          </p:nvPr>
        </p:nvSpPr>
        <p:spPr>
          <a:xfrm>
            <a:off x="890461" y="4906772"/>
            <a:ext cx="8867775" cy="1362075"/>
          </a:xfrm>
        </p:spPr>
        <p:txBody>
          <a:bodyPr/>
          <a:lstStyle/>
          <a:p>
            <a:pPr>
              <a:defRPr/>
            </a:pPr>
            <a:br>
              <a:rPr lang="en-US" dirty="0"/>
            </a:br>
            <a:r>
              <a:rPr lang="en-US" dirty="0"/>
              <a:t>NFHS OFFICIALS Education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red and white flag&#10;&#10;Description automatically generated with low confidence">
            <a:extLst>
              <a:ext uri="{FF2B5EF4-FFF2-40B4-BE49-F238E27FC236}">
                <a16:creationId xmlns:a16="http://schemas.microsoft.com/office/drawing/2014/main" id="{D6F71104-731D-825E-EAA3-B61ECE92B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4DE4B036-5883-C6FA-47DA-625E4695A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3952" y="5651440"/>
            <a:ext cx="1031631" cy="1206560"/>
          </a:xfrm>
          <a:prstGeom prst="rect">
            <a:avLst/>
          </a:prstGeom>
        </p:spPr>
      </p:pic>
      <p:pic>
        <p:nvPicPr>
          <p:cNvPr id="9" name="Picture 8">
            <a:extLst>
              <a:ext uri="{FF2B5EF4-FFF2-40B4-BE49-F238E27FC236}">
                <a16:creationId xmlns:a16="http://schemas.microsoft.com/office/drawing/2014/main" id="{57356794-0A45-1498-1053-DF07CCC298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1305" y="5672913"/>
            <a:ext cx="2817593" cy="1173212"/>
          </a:xfrm>
          <a:prstGeom prst="rect">
            <a:avLst/>
          </a:prstGeom>
        </p:spPr>
      </p:pic>
      <p:pic>
        <p:nvPicPr>
          <p:cNvPr id="10" name="Picture 9" descr="Icon&#10;&#10;Description automatically generated">
            <a:extLst>
              <a:ext uri="{FF2B5EF4-FFF2-40B4-BE49-F238E27FC236}">
                <a16:creationId xmlns:a16="http://schemas.microsoft.com/office/drawing/2014/main" id="{4D5864EA-A590-1C1B-6449-1F8824C3F9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953" y="5565965"/>
            <a:ext cx="1387007" cy="1280160"/>
          </a:xfrm>
          <a:prstGeom prst="rect">
            <a:avLst/>
          </a:prstGeom>
        </p:spPr>
      </p:pic>
      <p:sp>
        <p:nvSpPr>
          <p:cNvPr id="11" name="Title 1">
            <a:extLst>
              <a:ext uri="{FF2B5EF4-FFF2-40B4-BE49-F238E27FC236}">
                <a16:creationId xmlns:a16="http://schemas.microsoft.com/office/drawing/2014/main" id="{88D1DE60-FB85-ECAA-D25D-AF38EC5A4856}"/>
              </a:ext>
            </a:extLst>
          </p:cNvPr>
          <p:cNvSpPr txBox="1">
            <a:spLocks/>
          </p:cNvSpPr>
          <p:nvPr/>
        </p:nvSpPr>
        <p:spPr>
          <a:xfrm>
            <a:off x="187712" y="2895774"/>
            <a:ext cx="8782817" cy="1726025"/>
          </a:xfrm>
          <a:prstGeom prst="rect">
            <a:avLst/>
          </a:prstGeom>
        </p:spPr>
        <p:txBody>
          <a:bodyPr>
            <a:normAutofit fontScale="75000" lnSpcReduction="20000"/>
          </a:bodyPr>
          <a:lst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lnSpc>
                <a:spcPct val="100000"/>
              </a:lnSpc>
            </a:pPr>
            <a:r>
              <a:rPr lang="en-US" sz="8000" dirty="0">
                <a:solidFill>
                  <a:schemeClr val="bg1"/>
                </a:solidFill>
                <a:latin typeface="+mn-lt"/>
              </a:rPr>
              <a:t>OFFICIALS EDUCATION </a:t>
            </a:r>
          </a:p>
          <a:p>
            <a:pPr algn="ctr">
              <a:lnSpc>
                <a:spcPct val="100000"/>
              </a:lnSpc>
            </a:pPr>
            <a:r>
              <a:rPr lang="en-US" sz="5900" b="0" dirty="0">
                <a:solidFill>
                  <a:schemeClr val="bg1"/>
                </a:solidFill>
                <a:latin typeface="+mn-lt"/>
              </a:rPr>
              <a:t>Content remains free of charge</a:t>
            </a:r>
          </a:p>
        </p:txBody>
      </p:sp>
      <p:pic>
        <p:nvPicPr>
          <p:cNvPr id="12" name="Picture 11" descr="A picture containing text, sign&#10;&#10;Description automatically generated">
            <a:extLst>
              <a:ext uri="{FF2B5EF4-FFF2-40B4-BE49-F238E27FC236}">
                <a16:creationId xmlns:a16="http://schemas.microsoft.com/office/drawing/2014/main" id="{5A36540D-3A88-5199-8B71-D4AD443815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4266" y="397539"/>
            <a:ext cx="2681968" cy="2654968"/>
          </a:xfrm>
          <a:prstGeom prst="rect">
            <a:avLst/>
          </a:prstGeom>
        </p:spPr>
      </p:pic>
      <p:sp>
        <p:nvSpPr>
          <p:cNvPr id="13" name="TextBox 12">
            <a:extLst>
              <a:ext uri="{FF2B5EF4-FFF2-40B4-BE49-F238E27FC236}">
                <a16:creationId xmlns:a16="http://schemas.microsoft.com/office/drawing/2014/main" id="{73912320-894B-4D41-B79B-3FAE386872EC}"/>
              </a:ext>
            </a:extLst>
          </p:cNvPr>
          <p:cNvSpPr txBox="1"/>
          <p:nvPr/>
        </p:nvSpPr>
        <p:spPr>
          <a:xfrm>
            <a:off x="134589" y="4742662"/>
            <a:ext cx="16806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mn-cs"/>
              </a:rPr>
              <a:t>TEACHING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mn-cs"/>
              </a:rPr>
              <a:t>AIDS</a:t>
            </a:r>
          </a:p>
        </p:txBody>
      </p:sp>
      <p:sp>
        <p:nvSpPr>
          <p:cNvPr id="14" name="TextBox 13">
            <a:extLst>
              <a:ext uri="{FF2B5EF4-FFF2-40B4-BE49-F238E27FC236}">
                <a16:creationId xmlns:a16="http://schemas.microsoft.com/office/drawing/2014/main" id="{508DBA9D-D507-76A5-B2DC-3A9F448202FC}"/>
              </a:ext>
            </a:extLst>
          </p:cNvPr>
          <p:cNvSpPr txBox="1"/>
          <p:nvPr/>
        </p:nvSpPr>
        <p:spPr>
          <a:xfrm>
            <a:off x="2360013" y="4743170"/>
            <a:ext cx="1400512" cy="646331"/>
          </a:xfrm>
          <a:prstGeom prst="rect">
            <a:avLst/>
          </a:prstGeom>
          <a:noFill/>
        </p:spPr>
        <p:txBody>
          <a:bodyPr wrap="none" rtlCol="0">
            <a:spAutoFit/>
          </a:bodyPr>
          <a:lstStyle/>
          <a:p>
            <a:pPr algn="ctr"/>
            <a:r>
              <a:rPr lang="en-US" dirty="0">
                <a:solidFill>
                  <a:schemeClr val="bg1"/>
                </a:solidFill>
                <a:latin typeface="Acumin Pro Ultra Black" panose="020B0A04020202020204" pitchFamily="34" charset="0"/>
              </a:rPr>
              <a:t>RULES </a:t>
            </a:r>
          </a:p>
          <a:p>
            <a:pPr algn="ctr"/>
            <a:r>
              <a:rPr lang="en-US" dirty="0">
                <a:solidFill>
                  <a:schemeClr val="bg1"/>
                </a:solidFill>
                <a:latin typeface="Acumin Pro Ultra Black" panose="020B0A04020202020204" pitchFamily="34" charset="0"/>
              </a:rPr>
              <a:t>CHANGES</a:t>
            </a:r>
          </a:p>
        </p:txBody>
      </p:sp>
      <p:sp>
        <p:nvSpPr>
          <p:cNvPr id="15" name="TextBox 14">
            <a:extLst>
              <a:ext uri="{FF2B5EF4-FFF2-40B4-BE49-F238E27FC236}">
                <a16:creationId xmlns:a16="http://schemas.microsoft.com/office/drawing/2014/main" id="{9A7E046E-78FA-5901-290B-B5A12F5F03CA}"/>
              </a:ext>
            </a:extLst>
          </p:cNvPr>
          <p:cNvSpPr txBox="1"/>
          <p:nvPr/>
        </p:nvSpPr>
        <p:spPr>
          <a:xfrm>
            <a:off x="4305276" y="4812581"/>
            <a:ext cx="1223348" cy="369332"/>
          </a:xfrm>
          <a:prstGeom prst="rect">
            <a:avLst/>
          </a:prstGeom>
          <a:noFill/>
        </p:spPr>
        <p:txBody>
          <a:bodyPr wrap="none" rtlCol="0">
            <a:spAutoFit/>
          </a:bodyPr>
          <a:lstStyle/>
          <a:p>
            <a:pPr algn="ctr"/>
            <a:r>
              <a:rPr lang="en-US" dirty="0">
                <a:solidFill>
                  <a:schemeClr val="bg1"/>
                </a:solidFill>
                <a:latin typeface="Acumin Pro Ultra Black" panose="020B0A04020202020204" pitchFamily="34" charset="0"/>
              </a:rPr>
              <a:t>DIAGRAMS</a:t>
            </a:r>
          </a:p>
        </p:txBody>
      </p:sp>
      <p:sp>
        <p:nvSpPr>
          <p:cNvPr id="16" name="TextBox 15">
            <a:extLst>
              <a:ext uri="{FF2B5EF4-FFF2-40B4-BE49-F238E27FC236}">
                <a16:creationId xmlns:a16="http://schemas.microsoft.com/office/drawing/2014/main" id="{9C687F8D-1789-D33E-8152-A1D07F4DB8CA}"/>
              </a:ext>
            </a:extLst>
          </p:cNvPr>
          <p:cNvSpPr txBox="1"/>
          <p:nvPr/>
        </p:nvSpPr>
        <p:spPr>
          <a:xfrm>
            <a:off x="6073375" y="4740531"/>
            <a:ext cx="1278684" cy="646331"/>
          </a:xfrm>
          <a:prstGeom prst="rect">
            <a:avLst/>
          </a:prstGeom>
          <a:noFill/>
        </p:spPr>
        <p:txBody>
          <a:bodyPr wrap="none" rtlCol="0">
            <a:spAutoFit/>
          </a:bodyPr>
          <a:lstStyle/>
          <a:p>
            <a:pPr algn="ctr"/>
            <a:r>
              <a:rPr lang="en-US" dirty="0">
                <a:solidFill>
                  <a:schemeClr val="bg1"/>
                </a:solidFill>
                <a:latin typeface="Acumin Pro Ultra Black" panose="020B0A04020202020204" pitchFamily="34" charset="0"/>
              </a:rPr>
              <a:t>VIDEO </a:t>
            </a:r>
          </a:p>
          <a:p>
            <a:pPr algn="ctr"/>
            <a:r>
              <a:rPr lang="en-US" dirty="0">
                <a:solidFill>
                  <a:schemeClr val="bg1"/>
                </a:solidFill>
                <a:latin typeface="Acumin Pro Ultra Black" panose="020B0A04020202020204" pitchFamily="34" charset="0"/>
              </a:rPr>
              <a:t>LIBRARY</a:t>
            </a:r>
          </a:p>
        </p:txBody>
      </p:sp>
      <p:sp>
        <p:nvSpPr>
          <p:cNvPr id="17" name="TextBox 16">
            <a:extLst>
              <a:ext uri="{FF2B5EF4-FFF2-40B4-BE49-F238E27FC236}">
                <a16:creationId xmlns:a16="http://schemas.microsoft.com/office/drawing/2014/main" id="{9938D10A-EB20-5E6D-B0E6-67CEF5B28454}"/>
              </a:ext>
            </a:extLst>
          </p:cNvPr>
          <p:cNvSpPr txBox="1"/>
          <p:nvPr/>
        </p:nvSpPr>
        <p:spPr>
          <a:xfrm>
            <a:off x="7896810" y="4736050"/>
            <a:ext cx="1555299" cy="646331"/>
          </a:xfrm>
          <a:prstGeom prst="rect">
            <a:avLst/>
          </a:prstGeom>
          <a:noFill/>
        </p:spPr>
        <p:txBody>
          <a:bodyPr wrap="none" rtlCol="0">
            <a:spAutoFit/>
          </a:bodyPr>
          <a:lstStyle/>
          <a:p>
            <a:pPr algn="ctr"/>
            <a:r>
              <a:rPr lang="en-US" dirty="0">
                <a:solidFill>
                  <a:schemeClr val="bg1"/>
                </a:solidFill>
                <a:latin typeface="Acumin Pro Ultra Black" panose="020B0A04020202020204" pitchFamily="34" charset="0"/>
              </a:rPr>
              <a:t>OFFICIALS </a:t>
            </a:r>
          </a:p>
          <a:p>
            <a:pPr algn="ctr"/>
            <a:r>
              <a:rPr lang="en-US" dirty="0">
                <a:solidFill>
                  <a:schemeClr val="bg1"/>
                </a:solidFill>
                <a:latin typeface="Acumin Pro Ultra Black" panose="020B0A04020202020204" pitchFamily="34" charset="0"/>
              </a:rPr>
              <a:t>COURSES</a:t>
            </a:r>
          </a:p>
        </p:txBody>
      </p:sp>
    </p:spTree>
    <p:extLst>
      <p:ext uri="{BB962C8B-B14F-4D97-AF65-F5344CB8AC3E}">
        <p14:creationId xmlns:p14="http://schemas.microsoft.com/office/powerpoint/2010/main" val="24319204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60A12-0810-47E6-8AFB-F7068F85C7F5}"/>
              </a:ext>
            </a:extLst>
          </p:cNvPr>
          <p:cNvSpPr>
            <a:spLocks noGrp="1"/>
          </p:cNvSpPr>
          <p:nvPr>
            <p:ph type="title"/>
          </p:nvPr>
        </p:nvSpPr>
        <p:spPr/>
        <p:txBody>
          <a:bodyPr/>
          <a:lstStyle/>
          <a:p>
            <a:pPr>
              <a:defRPr/>
            </a:pPr>
            <a:r>
              <a:rPr lang="en-US" dirty="0" err="1"/>
              <a:t>nfhs</a:t>
            </a:r>
            <a:r>
              <a:rPr lang="en-US" dirty="0"/>
              <a:t> softball resources</a:t>
            </a:r>
          </a:p>
        </p:txBody>
      </p:sp>
      <p:sp>
        <p:nvSpPr>
          <p:cNvPr id="38915" name="Content Placeholder 2">
            <a:extLst>
              <a:ext uri="{FF2B5EF4-FFF2-40B4-BE49-F238E27FC236}">
                <a16:creationId xmlns:a16="http://schemas.microsoft.com/office/drawing/2014/main" id="{BFA2658C-2701-43C6-80C2-F9C481194AED}"/>
              </a:ext>
            </a:extLst>
          </p:cNvPr>
          <p:cNvSpPr>
            <a:spLocks noGrp="1" noChangeArrowheads="1"/>
          </p:cNvSpPr>
          <p:nvPr>
            <p:ph idx="1"/>
          </p:nvPr>
        </p:nvSpPr>
        <p:spPr>
          <a:xfrm>
            <a:off x="1155941" y="1989138"/>
            <a:ext cx="5587760" cy="4338637"/>
          </a:xfrm>
        </p:spPr>
        <p:txBody>
          <a:bodyPr/>
          <a:lstStyle/>
          <a:p>
            <a:pPr>
              <a:defRPr/>
            </a:pPr>
            <a:r>
              <a:rPr lang="en-US" sz="3200" dirty="0"/>
              <a:t>NFHS Rules Books, Case Books </a:t>
            </a:r>
            <a:br>
              <a:rPr lang="en-US" sz="3200" dirty="0"/>
            </a:br>
            <a:r>
              <a:rPr lang="en-US" sz="3200" dirty="0"/>
              <a:t>and other softball resources can be ordered:</a:t>
            </a:r>
          </a:p>
          <a:p>
            <a:pPr marL="457200" lvl="1" indent="0">
              <a:buFont typeface="Arial" panose="020B0604020202020204" pitchFamily="34" charset="0"/>
              <a:buNone/>
              <a:defRPr/>
            </a:pPr>
            <a:r>
              <a:rPr lang="en-US" sz="3200" dirty="0"/>
              <a:t> </a:t>
            </a:r>
          </a:p>
          <a:p>
            <a:pPr lvl="1">
              <a:defRPr/>
            </a:pPr>
            <a:r>
              <a:rPr lang="en-US" sz="3200" dirty="0"/>
              <a:t>online at </a:t>
            </a:r>
            <a:r>
              <a:rPr lang="en-US" sz="3200" dirty="0">
                <a:hlinkClick r:id="rId3"/>
              </a:rPr>
              <a:t>www.nfhs.com</a:t>
            </a:r>
            <a:r>
              <a:rPr lang="en-US" sz="3200" dirty="0"/>
              <a:t> or</a:t>
            </a:r>
          </a:p>
          <a:p>
            <a:pPr lvl="1">
              <a:defRPr/>
            </a:pPr>
            <a:endParaRPr lang="en-US" sz="3200" dirty="0"/>
          </a:p>
          <a:p>
            <a:pPr lvl="1">
              <a:defRPr/>
            </a:pPr>
            <a:r>
              <a:rPr lang="en-US" sz="3200" dirty="0"/>
              <a:t>by calling 1-800-776-3462</a:t>
            </a:r>
          </a:p>
        </p:txBody>
      </p:sp>
      <p:pic>
        <p:nvPicPr>
          <p:cNvPr id="13" name="Picture 12" descr="A person wearing a helmet and holding a sword&#10;&#10;Description automatically generated with medium confidence">
            <a:extLst>
              <a:ext uri="{FF2B5EF4-FFF2-40B4-BE49-F238E27FC236}">
                <a16:creationId xmlns:a16="http://schemas.microsoft.com/office/drawing/2014/main" id="{5A9D6C92-DB24-4F23-B106-C4CADB4744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2479" y="2168092"/>
            <a:ext cx="1432994" cy="1933576"/>
          </a:xfrm>
          <a:prstGeom prst="rect">
            <a:avLst/>
          </a:prstGeom>
          <a:ln w="38100">
            <a:solidFill>
              <a:schemeClr val="tx1"/>
            </a:solidFill>
          </a:ln>
        </p:spPr>
      </p:pic>
      <p:pic>
        <p:nvPicPr>
          <p:cNvPr id="5" name="Picture 4" descr="A group of kids playing baseball&#10;&#10;Description automatically generated with low confidence">
            <a:extLst>
              <a:ext uri="{FF2B5EF4-FFF2-40B4-BE49-F238E27FC236}">
                <a16:creationId xmlns:a16="http://schemas.microsoft.com/office/drawing/2014/main" id="{87C3F98A-8304-FC94-2D24-2F1A05D9B9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8604" y="2155054"/>
            <a:ext cx="1432994" cy="1933575"/>
          </a:xfrm>
          <a:prstGeom prst="rect">
            <a:avLst/>
          </a:prstGeom>
          <a:ln w="38100">
            <a:solidFill>
              <a:srgbClr val="00205B"/>
            </a:solidFill>
          </a:ln>
        </p:spPr>
      </p:pic>
      <p:pic>
        <p:nvPicPr>
          <p:cNvPr id="8" name="Picture 7" descr="A picture containing text, person&#10;&#10;Description automatically generated">
            <a:extLst>
              <a:ext uri="{FF2B5EF4-FFF2-40B4-BE49-F238E27FC236}">
                <a16:creationId xmlns:a16="http://schemas.microsoft.com/office/drawing/2014/main" id="{E52A70CD-B7AF-616D-06D1-04DDB0A55A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9393" y="2142017"/>
            <a:ext cx="1438330" cy="1946612"/>
          </a:xfrm>
          <a:prstGeom prst="rect">
            <a:avLst/>
          </a:prstGeom>
          <a:ln w="38100">
            <a:solidFill>
              <a:srgbClr val="00205B"/>
            </a:solidFill>
          </a:ln>
        </p:spPr>
      </p:pic>
      <p:pic>
        <p:nvPicPr>
          <p:cNvPr id="10" name="Picture 9" descr="Website&#10;&#10;Description automatically generated">
            <a:extLst>
              <a:ext uri="{FF2B5EF4-FFF2-40B4-BE49-F238E27FC236}">
                <a16:creationId xmlns:a16="http://schemas.microsoft.com/office/drawing/2014/main" id="{6758D894-04C6-5916-23DB-44F9456902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17231" y="4260849"/>
            <a:ext cx="1336612" cy="2066925"/>
          </a:xfrm>
          <a:prstGeom prst="rect">
            <a:avLst/>
          </a:prstGeom>
          <a:ln w="38100">
            <a:solidFill>
              <a:srgbClr val="00205B"/>
            </a:solidFill>
          </a:ln>
        </p:spPr>
      </p:pic>
      <p:pic>
        <p:nvPicPr>
          <p:cNvPr id="12" name="Picture 11" descr="Website&#10;&#10;Description automatically generated">
            <a:extLst>
              <a:ext uri="{FF2B5EF4-FFF2-40B4-BE49-F238E27FC236}">
                <a16:creationId xmlns:a16="http://schemas.microsoft.com/office/drawing/2014/main" id="{90F2B2FF-3BD7-E53A-48D4-E34515F232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03065" y="4260848"/>
            <a:ext cx="1336612" cy="2066926"/>
          </a:xfrm>
          <a:prstGeom prst="rect">
            <a:avLst/>
          </a:prstGeom>
          <a:ln w="38100">
            <a:solidFill>
              <a:srgbClr val="00205B"/>
            </a:solidFill>
          </a:ln>
        </p:spPr>
      </p:pic>
      <p:sp>
        <p:nvSpPr>
          <p:cNvPr id="3" name="Footer Placeholder 3">
            <a:extLst>
              <a:ext uri="{FF2B5EF4-FFF2-40B4-BE49-F238E27FC236}">
                <a16:creationId xmlns:a16="http://schemas.microsoft.com/office/drawing/2014/main" id="{E20FF87B-0E8E-DF4F-7C60-35B1CFCA9079}"/>
              </a:ext>
            </a:extLst>
          </p:cNvPr>
          <p:cNvSpPr>
            <a:spLocks noGrp="1"/>
          </p:cNvSpPr>
          <p:nvPr>
            <p:ph type="ftr" sz="quarter" idx="11"/>
          </p:nvPr>
        </p:nvSpPr>
        <p:spPr>
          <a:xfrm>
            <a:off x="9996488" y="6524625"/>
            <a:ext cx="1992312" cy="295275"/>
          </a:xfrm>
        </p:spPr>
        <p:txBody>
          <a:bodyPr/>
          <a:lstStyle/>
          <a:p>
            <a:pPr>
              <a:defRPr/>
            </a:pPr>
            <a:r>
              <a:rPr lang="en-US"/>
              <a:t>www.nfhs.org</a:t>
            </a:r>
          </a:p>
        </p:txBody>
      </p:sp>
    </p:spTree>
    <p:extLst>
      <p:ext uri="{BB962C8B-B14F-4D97-AF65-F5344CB8AC3E}">
        <p14:creationId xmlns:p14="http://schemas.microsoft.com/office/powerpoint/2010/main" val="2125550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6A40-EC7B-4858-9050-474CA90A6D5C}"/>
              </a:ext>
            </a:extLst>
          </p:cNvPr>
          <p:cNvSpPr>
            <a:spLocks noGrp="1"/>
          </p:cNvSpPr>
          <p:nvPr>
            <p:ph type="title"/>
          </p:nvPr>
        </p:nvSpPr>
        <p:spPr/>
        <p:txBody>
          <a:bodyPr/>
          <a:lstStyle/>
          <a:p>
            <a:pPr>
              <a:defRPr/>
            </a:pPr>
            <a:r>
              <a:rPr lang="en-US" dirty="0"/>
              <a:t>Thank You</a:t>
            </a:r>
          </a:p>
        </p:txBody>
      </p:sp>
      <p:sp>
        <p:nvSpPr>
          <p:cNvPr id="43011" name="Content Placeholder 2">
            <a:extLst>
              <a:ext uri="{FF2B5EF4-FFF2-40B4-BE49-F238E27FC236}">
                <a16:creationId xmlns:a16="http://schemas.microsoft.com/office/drawing/2014/main" id="{0209A14E-5FE6-4067-9C99-1D7F35368B2C}"/>
              </a:ext>
            </a:extLst>
          </p:cNvPr>
          <p:cNvSpPr>
            <a:spLocks noGrp="1" noChangeArrowheads="1"/>
          </p:cNvSpPr>
          <p:nvPr>
            <p:ph idx="1"/>
          </p:nvPr>
        </p:nvSpPr>
        <p:spPr>
          <a:xfrm>
            <a:off x="1941513" y="2108882"/>
            <a:ext cx="10026650" cy="1320118"/>
          </a:xfrm>
        </p:spPr>
        <p:txBody>
          <a:bodyPr/>
          <a:lstStyle/>
          <a:p>
            <a:pPr marL="0" indent="0" algn="ctr">
              <a:buFont typeface="Wingdings" panose="05000000000000000000" pitchFamily="2" charset="2"/>
              <a:buNone/>
            </a:pPr>
            <a:r>
              <a:rPr lang="en-US" altLang="en-US" b="1" dirty="0"/>
              <a:t>National Federation of State High School Associations</a:t>
            </a:r>
            <a:br>
              <a:rPr lang="en-US" altLang="en-US" dirty="0"/>
            </a:br>
            <a:r>
              <a:rPr lang="en-US" altLang="en-US" dirty="0"/>
              <a:t>PO Box 690 | Indianapolis, IN 46206</a:t>
            </a:r>
            <a:br>
              <a:rPr lang="en-US" altLang="en-US" dirty="0"/>
            </a:br>
            <a:r>
              <a:rPr lang="en-US" altLang="en-US" dirty="0" err="1"/>
              <a:t>www.nfhs.org</a:t>
            </a:r>
            <a:r>
              <a:rPr lang="en-US" altLang="en-US" dirty="0"/>
              <a:t> | </a:t>
            </a:r>
            <a:r>
              <a:rPr lang="en-US" altLang="en-US" dirty="0" err="1"/>
              <a:t>www.nfhslearn.com</a:t>
            </a:r>
            <a:r>
              <a:rPr lang="en-US" altLang="en-US" dirty="0"/>
              <a:t> | </a:t>
            </a:r>
            <a:r>
              <a:rPr lang="en-US" altLang="en-US" dirty="0" err="1"/>
              <a:t>www.nfhsnetwork.com</a:t>
            </a:r>
            <a:endParaRPr lang="en-US" altLang="en-US" dirty="0"/>
          </a:p>
        </p:txBody>
      </p:sp>
      <p:sp>
        <p:nvSpPr>
          <p:cNvPr id="4" name="Footer Placeholder 3">
            <a:extLst>
              <a:ext uri="{FF2B5EF4-FFF2-40B4-BE49-F238E27FC236}">
                <a16:creationId xmlns:a16="http://schemas.microsoft.com/office/drawing/2014/main" id="{662905E0-264A-4877-81D9-8F50452BFC16}"/>
              </a:ext>
            </a:extLst>
          </p:cNvPr>
          <p:cNvSpPr>
            <a:spLocks noGrp="1"/>
          </p:cNvSpPr>
          <p:nvPr>
            <p:ph type="ftr" sz="quarter" idx="11"/>
          </p:nvPr>
        </p:nvSpPr>
        <p:spPr/>
        <p:txBody>
          <a:bodyPr/>
          <a:lstStyle/>
          <a:p>
            <a:pPr>
              <a:defRPr/>
            </a:pPr>
            <a:r>
              <a:rPr lang="en-US"/>
              <a:t>www.nfhs.org</a:t>
            </a:r>
          </a:p>
        </p:txBody>
      </p:sp>
      <p:pic>
        <p:nvPicPr>
          <p:cNvPr id="43013" name="Picture 7" descr="A group of people standing in front of a crowd&#10;&#10;Description automatically generated">
            <a:extLst>
              <a:ext uri="{FF2B5EF4-FFF2-40B4-BE49-F238E27FC236}">
                <a16:creationId xmlns:a16="http://schemas.microsoft.com/office/drawing/2014/main" id="{EC86216C-6CA3-4DC3-B88A-DE140A2FC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513" y="3871913"/>
            <a:ext cx="985678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6DFC0-2BBB-4C7C-B669-DC6162824D2B}"/>
              </a:ext>
            </a:extLst>
          </p:cNvPr>
          <p:cNvSpPr>
            <a:spLocks noGrp="1"/>
          </p:cNvSpPr>
          <p:nvPr>
            <p:ph type="title"/>
          </p:nvPr>
        </p:nvSpPr>
        <p:spPr>
          <a:xfrm>
            <a:off x="951421" y="4882388"/>
            <a:ext cx="8867775" cy="1362075"/>
          </a:xfrm>
        </p:spPr>
        <p:txBody>
          <a:bodyPr/>
          <a:lstStyle/>
          <a:p>
            <a:pPr>
              <a:defRPr/>
            </a:pPr>
            <a:br>
              <a:rPr lang="en-US" dirty="0"/>
            </a:br>
            <a:r>
              <a:rPr lang="en-US" dirty="0"/>
              <a:t>2023 </a:t>
            </a:r>
            <a:r>
              <a:rPr lang="en-US" dirty="0" err="1"/>
              <a:t>nfhs</a:t>
            </a:r>
            <a:r>
              <a:rPr lang="en-US" dirty="0"/>
              <a:t> softball RULES CHANGES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0EE52-A737-4847-875D-22907715BAB1}"/>
              </a:ext>
            </a:extLst>
          </p:cNvPr>
          <p:cNvSpPr>
            <a:spLocks noGrp="1"/>
          </p:cNvSpPr>
          <p:nvPr>
            <p:ph type="title"/>
          </p:nvPr>
        </p:nvSpPr>
        <p:spPr/>
        <p:txBody>
          <a:bodyPr/>
          <a:lstStyle/>
          <a:p>
            <a:r>
              <a:rPr lang="en-US" dirty="0"/>
              <a:t>Gloves/mitts</a:t>
            </a:r>
            <a:br>
              <a:rPr lang="en-US" dirty="0"/>
            </a:br>
            <a:r>
              <a:rPr lang="en-US" dirty="0"/>
              <a:t>rule 1-4-1</a:t>
            </a:r>
            <a:r>
              <a:rPr lang="en-US" cap="none" dirty="0"/>
              <a:t>a, b (pg. 12)</a:t>
            </a:r>
            <a:endParaRPr lang="en-US" dirty="0"/>
          </a:p>
        </p:txBody>
      </p:sp>
      <p:sp>
        <p:nvSpPr>
          <p:cNvPr id="3" name="Content Placeholder 2">
            <a:extLst>
              <a:ext uri="{FF2B5EF4-FFF2-40B4-BE49-F238E27FC236}">
                <a16:creationId xmlns:a16="http://schemas.microsoft.com/office/drawing/2014/main" id="{6A5FF4EB-E949-467E-B776-C768DCE5072F}"/>
              </a:ext>
            </a:extLst>
          </p:cNvPr>
          <p:cNvSpPr>
            <a:spLocks noGrp="1"/>
          </p:cNvSpPr>
          <p:nvPr>
            <p:ph idx="1"/>
          </p:nvPr>
        </p:nvSpPr>
        <p:spPr>
          <a:xfrm>
            <a:off x="1630929" y="4670801"/>
            <a:ext cx="10336706" cy="1656975"/>
          </a:xfrm>
        </p:spPr>
        <p:txBody>
          <a:bodyPr/>
          <a:lstStyle/>
          <a:p>
            <a:r>
              <a:rPr lang="en-US" sz="2400" dirty="0">
                <a:latin typeface="+mj-lt"/>
                <a:ea typeface="Times New Roman" panose="02020603050405020304" pitchFamily="18" charset="0"/>
                <a:cs typeface="Times New Roman" panose="02020603050405020304" pitchFamily="18" charset="0"/>
              </a:rPr>
              <a:t>Gloves/mitts are now permitted to be more than two colors</a:t>
            </a:r>
            <a:r>
              <a:rPr lang="en-US" sz="2400" dirty="0">
                <a:effectLst/>
                <a:latin typeface="+mj-lt"/>
                <a:ea typeface="Times New Roman" panose="02020603050405020304" pitchFamily="18" charset="0"/>
                <a:cs typeface="Times New Roman" panose="02020603050405020304" pitchFamily="18" charset="0"/>
              </a:rPr>
              <a:t>. Gloves/mitts, lacing and seams still may not be the color of the ball.</a:t>
            </a:r>
            <a:r>
              <a:rPr lang="en-US" sz="2400" dirty="0">
                <a:effectLst/>
                <a:latin typeface="Calibri" panose="020F0502020204030204" pitchFamily="34" charset="0"/>
                <a:ea typeface="Calibri" panose="020F0502020204030204" pitchFamily="34" charset="0"/>
                <a:cs typeface="Calibri" panose="020F0502020204030204" pitchFamily="34" charset="0"/>
              </a:rPr>
              <a:t> </a:t>
            </a:r>
          </a:p>
          <a:p>
            <a:r>
              <a:rPr lang="en-US" sz="2400" dirty="0">
                <a:solidFill>
                  <a:schemeClr val="accent3">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rPr>
              <a:t>The glove still cannot have an optic-colored marking which gives the appearance of the ball or is judged to be distracting to the umpire.</a:t>
            </a:r>
            <a:endParaRPr lang="en-US" sz="2400" dirty="0">
              <a:solidFill>
                <a:schemeClr val="accent3">
                  <a:lumMod val="60000"/>
                  <a:lumOff val="40000"/>
                </a:schemeClr>
              </a:solidFill>
              <a:latin typeface="+mj-lt"/>
            </a:endParaRPr>
          </a:p>
        </p:txBody>
      </p:sp>
      <p:sp>
        <p:nvSpPr>
          <p:cNvPr id="4" name="Footer Placeholder 3">
            <a:extLst>
              <a:ext uri="{FF2B5EF4-FFF2-40B4-BE49-F238E27FC236}">
                <a16:creationId xmlns:a16="http://schemas.microsoft.com/office/drawing/2014/main" id="{074869C9-E546-4932-93BD-B45FFC259E1D}"/>
              </a:ext>
            </a:extLst>
          </p:cNvPr>
          <p:cNvSpPr>
            <a:spLocks noGrp="1"/>
          </p:cNvSpPr>
          <p:nvPr>
            <p:ph type="ftr" sz="quarter" idx="11"/>
          </p:nvPr>
        </p:nvSpPr>
        <p:spPr/>
        <p:txBody>
          <a:bodyPr/>
          <a:lstStyle/>
          <a:p>
            <a:pPr>
              <a:defRPr/>
            </a:pPr>
            <a:r>
              <a:rPr lang="en-US"/>
              <a:t>www.nfhs.org</a:t>
            </a:r>
          </a:p>
        </p:txBody>
      </p:sp>
      <p:pic>
        <p:nvPicPr>
          <p:cNvPr id="10" name="Picture 9" descr="Graphical user interface, application&#10;&#10;Description automatically generated">
            <a:extLst>
              <a:ext uri="{FF2B5EF4-FFF2-40B4-BE49-F238E27FC236}">
                <a16:creationId xmlns:a16="http://schemas.microsoft.com/office/drawing/2014/main" id="{546064A6-5CE6-C691-34AD-3952BA2F2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8065" y="1832679"/>
            <a:ext cx="5372631" cy="2838122"/>
          </a:xfrm>
          <a:prstGeom prst="rect">
            <a:avLst/>
          </a:prstGeom>
        </p:spPr>
      </p:pic>
    </p:spTree>
    <p:extLst>
      <p:ext uri="{BB962C8B-B14F-4D97-AF65-F5344CB8AC3E}">
        <p14:creationId xmlns:p14="http://schemas.microsoft.com/office/powerpoint/2010/main" val="538128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FDE99-93BB-EB08-1A7F-003DFA3C7822}"/>
              </a:ext>
            </a:extLst>
          </p:cNvPr>
          <p:cNvSpPr>
            <a:spLocks noGrp="1"/>
          </p:cNvSpPr>
          <p:nvPr>
            <p:ph type="title"/>
          </p:nvPr>
        </p:nvSpPr>
        <p:spPr/>
        <p:txBody>
          <a:bodyPr/>
          <a:lstStyle/>
          <a:p>
            <a:r>
              <a:rPr lang="en-US" dirty="0"/>
              <a:t>Fair ball </a:t>
            </a:r>
            <a:br>
              <a:rPr lang="en-US" dirty="0"/>
            </a:br>
            <a:r>
              <a:rPr lang="en-US" dirty="0"/>
              <a:t>rule 2-20-1</a:t>
            </a:r>
            <a:r>
              <a:rPr lang="en-US" cap="none" dirty="0"/>
              <a:t>g (NEW) (pg. 22)</a:t>
            </a:r>
            <a:endParaRPr lang="en-US" dirty="0"/>
          </a:p>
        </p:txBody>
      </p:sp>
      <p:sp>
        <p:nvSpPr>
          <p:cNvPr id="3" name="Content Placeholder 2">
            <a:extLst>
              <a:ext uri="{FF2B5EF4-FFF2-40B4-BE49-F238E27FC236}">
                <a16:creationId xmlns:a16="http://schemas.microsoft.com/office/drawing/2014/main" id="{5AF192A3-2FA8-8FB8-503E-C6A3857089C3}"/>
              </a:ext>
            </a:extLst>
          </p:cNvPr>
          <p:cNvSpPr>
            <a:spLocks noGrp="1"/>
          </p:cNvSpPr>
          <p:nvPr>
            <p:ph idx="1"/>
          </p:nvPr>
        </p:nvSpPr>
        <p:spPr>
          <a:xfrm>
            <a:off x="1941513" y="4800668"/>
            <a:ext cx="10026650" cy="1717862"/>
          </a:xfrm>
        </p:spPr>
        <p:txBody>
          <a:bodyPr/>
          <a:lstStyle/>
          <a:p>
            <a:r>
              <a:rPr lang="en-US" sz="2200" dirty="0"/>
              <a:t>If an offensive player interferes with a defensive player attempting to field a batted ball while the ball is over fair territory, it is a fair ball.</a:t>
            </a:r>
          </a:p>
          <a:p>
            <a:r>
              <a:rPr lang="en-US" sz="2200" dirty="0">
                <a:solidFill>
                  <a:schemeClr val="accent3">
                    <a:lumMod val="60000"/>
                    <a:lumOff val="40000"/>
                  </a:schemeClr>
                </a:solidFill>
                <a:effectLst/>
                <a:latin typeface="Calibri" panose="020F0502020204030204" pitchFamily="34" charset="0"/>
                <a:ea typeface="Arial" panose="020B0604020202020204" pitchFamily="34" charset="0"/>
              </a:rPr>
              <a:t>This change </a:t>
            </a:r>
            <a:r>
              <a:rPr lang="en-US" sz="2200" dirty="0">
                <a:solidFill>
                  <a:schemeClr val="accent3">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allows the definition of a fair ball to reflect what umpires have always enforced as part of the definition of a fair ball. It is intended to mirror the definition of a foul ball. (2-25-1e)</a:t>
            </a:r>
            <a:endParaRPr lang="en-US" sz="2200" dirty="0">
              <a:solidFill>
                <a:schemeClr val="accent3">
                  <a:lumMod val="60000"/>
                  <a:lumOff val="40000"/>
                </a:schemeClr>
              </a:solidFill>
            </a:endParaRPr>
          </a:p>
          <a:p>
            <a:endParaRPr lang="en-US" dirty="0"/>
          </a:p>
        </p:txBody>
      </p:sp>
      <p:sp>
        <p:nvSpPr>
          <p:cNvPr id="4" name="Footer Placeholder 3">
            <a:extLst>
              <a:ext uri="{FF2B5EF4-FFF2-40B4-BE49-F238E27FC236}">
                <a16:creationId xmlns:a16="http://schemas.microsoft.com/office/drawing/2014/main" id="{046B0C6D-AA09-CA9D-852E-E1331C310A81}"/>
              </a:ext>
            </a:extLst>
          </p:cNvPr>
          <p:cNvSpPr>
            <a:spLocks noGrp="1"/>
          </p:cNvSpPr>
          <p:nvPr>
            <p:ph type="ftr" sz="quarter" idx="11"/>
          </p:nvPr>
        </p:nvSpPr>
        <p:spPr/>
        <p:txBody>
          <a:bodyPr/>
          <a:lstStyle/>
          <a:p>
            <a:pPr>
              <a:defRPr/>
            </a:pPr>
            <a:r>
              <a:rPr lang="en-US"/>
              <a:t>www.nfhs.org</a:t>
            </a:r>
          </a:p>
        </p:txBody>
      </p:sp>
      <p:pic>
        <p:nvPicPr>
          <p:cNvPr id="7" name="Picture 6" descr="A picture containing graphical user interface&#10;&#10;Description automatically generated">
            <a:extLst>
              <a:ext uri="{FF2B5EF4-FFF2-40B4-BE49-F238E27FC236}">
                <a16:creationId xmlns:a16="http://schemas.microsoft.com/office/drawing/2014/main" id="{F4B9E5D2-331F-D711-E3DF-ACD6BE305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6872" y="1940162"/>
            <a:ext cx="4834128" cy="2860505"/>
          </a:xfrm>
          <a:prstGeom prst="rect">
            <a:avLst/>
          </a:prstGeom>
        </p:spPr>
      </p:pic>
    </p:spTree>
    <p:extLst>
      <p:ext uri="{BB962C8B-B14F-4D97-AF65-F5344CB8AC3E}">
        <p14:creationId xmlns:p14="http://schemas.microsoft.com/office/powerpoint/2010/main" val="4247431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FDE99-93BB-EB08-1A7F-003DFA3C7822}"/>
              </a:ext>
            </a:extLst>
          </p:cNvPr>
          <p:cNvSpPr>
            <a:spLocks noGrp="1"/>
          </p:cNvSpPr>
          <p:nvPr>
            <p:ph type="title"/>
          </p:nvPr>
        </p:nvSpPr>
        <p:spPr/>
        <p:txBody>
          <a:bodyPr/>
          <a:lstStyle/>
          <a:p>
            <a:r>
              <a:rPr lang="en-US" dirty="0"/>
              <a:t>UNIFORMS, PLAYER EQUIPMENT</a:t>
            </a:r>
            <a:br>
              <a:rPr lang="en-US" dirty="0"/>
            </a:br>
            <a:r>
              <a:rPr lang="en-US" dirty="0"/>
              <a:t>rules 3-6-11 (pg. 39)</a:t>
            </a:r>
          </a:p>
        </p:txBody>
      </p:sp>
      <p:sp>
        <p:nvSpPr>
          <p:cNvPr id="3" name="Content Placeholder 2">
            <a:extLst>
              <a:ext uri="{FF2B5EF4-FFF2-40B4-BE49-F238E27FC236}">
                <a16:creationId xmlns:a16="http://schemas.microsoft.com/office/drawing/2014/main" id="{5AF192A3-2FA8-8FB8-503E-C6A3857089C3}"/>
              </a:ext>
            </a:extLst>
          </p:cNvPr>
          <p:cNvSpPr>
            <a:spLocks noGrp="1"/>
          </p:cNvSpPr>
          <p:nvPr>
            <p:ph idx="1"/>
          </p:nvPr>
        </p:nvSpPr>
        <p:spPr>
          <a:xfrm>
            <a:off x="1696814" y="4535396"/>
            <a:ext cx="10026650" cy="1915100"/>
          </a:xfrm>
        </p:spPr>
        <p:txBody>
          <a:bodyPr/>
          <a:lstStyle/>
          <a:p>
            <a:r>
              <a:rPr lang="en-US" sz="2000" dirty="0"/>
              <a:t>Jewelry is no longer prohibited. However, Rule 1-8-6 is still in effect, which prohibits team personnel from using electronic devices to communicate or transmit data outside of the dugout.</a:t>
            </a:r>
          </a:p>
          <a:p>
            <a:r>
              <a:rPr lang="en-US" sz="2000" b="1" dirty="0">
                <a:solidFill>
                  <a:schemeClr val="accent3">
                    <a:lumMod val="60000"/>
                    <a:lumOff val="40000"/>
                  </a:schemeClr>
                </a:solidFill>
              </a:rPr>
              <a:t>DO NOT </a:t>
            </a:r>
            <a:r>
              <a:rPr lang="en-US" sz="2000" dirty="0">
                <a:solidFill>
                  <a:schemeClr val="accent3">
                    <a:lumMod val="60000"/>
                    <a:lumOff val="40000"/>
                  </a:schemeClr>
                </a:solidFill>
              </a:rPr>
              <a:t>go looking for jewelry!</a:t>
            </a:r>
          </a:p>
          <a:p>
            <a:r>
              <a:rPr lang="en-US" sz="2000" dirty="0">
                <a:solidFill>
                  <a:schemeClr val="accent3">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Umpires still have the authority to rule on anything that is considered a distraction or increases risk to any player.</a:t>
            </a:r>
            <a:endParaRPr lang="en-US" sz="2000" dirty="0">
              <a:solidFill>
                <a:schemeClr val="accent3">
                  <a:lumMod val="60000"/>
                  <a:lumOff val="40000"/>
                </a:schemeClr>
              </a:solidFill>
            </a:endParaRPr>
          </a:p>
        </p:txBody>
      </p:sp>
      <p:sp>
        <p:nvSpPr>
          <p:cNvPr id="4" name="Footer Placeholder 3">
            <a:extLst>
              <a:ext uri="{FF2B5EF4-FFF2-40B4-BE49-F238E27FC236}">
                <a16:creationId xmlns:a16="http://schemas.microsoft.com/office/drawing/2014/main" id="{046B0C6D-AA09-CA9D-852E-E1331C310A81}"/>
              </a:ext>
            </a:extLst>
          </p:cNvPr>
          <p:cNvSpPr>
            <a:spLocks noGrp="1"/>
          </p:cNvSpPr>
          <p:nvPr>
            <p:ph type="ftr" sz="quarter" idx="11"/>
          </p:nvPr>
        </p:nvSpPr>
        <p:spPr/>
        <p:txBody>
          <a:bodyPr/>
          <a:lstStyle/>
          <a:p>
            <a:pPr>
              <a:defRPr/>
            </a:pPr>
            <a:r>
              <a:rPr lang="en-US"/>
              <a:t>www.nfhs.org</a:t>
            </a:r>
          </a:p>
        </p:txBody>
      </p:sp>
      <p:pic>
        <p:nvPicPr>
          <p:cNvPr id="7" name="Picture 6" descr="Graphical user interface, application&#10;&#10;Description automatically generated">
            <a:extLst>
              <a:ext uri="{FF2B5EF4-FFF2-40B4-BE49-F238E27FC236}">
                <a16:creationId xmlns:a16="http://schemas.microsoft.com/office/drawing/2014/main" id="{8689E559-836B-3C58-013B-43730992A0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2500" y="1981459"/>
            <a:ext cx="5954909" cy="2553937"/>
          </a:xfrm>
          <a:prstGeom prst="rect">
            <a:avLst/>
          </a:prstGeom>
        </p:spPr>
      </p:pic>
    </p:spTree>
    <p:extLst>
      <p:ext uri="{BB962C8B-B14F-4D97-AF65-F5344CB8AC3E}">
        <p14:creationId xmlns:p14="http://schemas.microsoft.com/office/powerpoint/2010/main" val="3987616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978F4-6BC2-92EF-025C-97F96DCAD831}"/>
              </a:ext>
            </a:extLst>
          </p:cNvPr>
          <p:cNvSpPr>
            <a:spLocks noGrp="1"/>
          </p:cNvSpPr>
          <p:nvPr>
            <p:ph type="title"/>
          </p:nvPr>
        </p:nvSpPr>
        <p:spPr/>
        <p:txBody>
          <a:bodyPr/>
          <a:lstStyle/>
          <a:p>
            <a:r>
              <a:rPr lang="en-US" dirty="0"/>
              <a:t>Bench and field conduct</a:t>
            </a:r>
            <a:br>
              <a:rPr lang="en-US" dirty="0"/>
            </a:br>
            <a:r>
              <a:rPr lang="en-US" dirty="0"/>
              <a:t>rule 3-6-11 (pg. 39)</a:t>
            </a:r>
          </a:p>
        </p:txBody>
      </p:sp>
      <p:sp>
        <p:nvSpPr>
          <p:cNvPr id="3" name="Content Placeholder 2">
            <a:extLst>
              <a:ext uri="{FF2B5EF4-FFF2-40B4-BE49-F238E27FC236}">
                <a16:creationId xmlns:a16="http://schemas.microsoft.com/office/drawing/2014/main" id="{D88D2C0E-15B0-7714-9D8A-3BAD2150ED38}"/>
              </a:ext>
            </a:extLst>
          </p:cNvPr>
          <p:cNvSpPr>
            <a:spLocks noGrp="1"/>
          </p:cNvSpPr>
          <p:nvPr>
            <p:ph idx="1"/>
          </p:nvPr>
        </p:nvSpPr>
        <p:spPr>
          <a:xfrm>
            <a:off x="8016241" y="2007491"/>
            <a:ext cx="3951922" cy="4429886"/>
          </a:xfrm>
        </p:spPr>
        <p:txBody>
          <a:bodyPr/>
          <a:lstStyle/>
          <a:p>
            <a:r>
              <a:rPr lang="en-US" sz="2400" dirty="0"/>
              <a:t>Clarifies where electronic devices may be used for coaching purposes during a game.</a:t>
            </a:r>
          </a:p>
          <a:p>
            <a:r>
              <a:rPr lang="en-US" sz="2400" dirty="0">
                <a:solidFill>
                  <a:schemeClr val="accent3">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The use of electronic devices by team personnel to transmit or record information pertaining to their players or team’s performance is only permitted within the dugout.</a:t>
            </a:r>
            <a:endParaRPr lang="en-US" sz="2400" dirty="0">
              <a:solidFill>
                <a:schemeClr val="accent3">
                  <a:lumMod val="60000"/>
                  <a:lumOff val="40000"/>
                </a:schemeClr>
              </a:solidFill>
            </a:endParaRPr>
          </a:p>
        </p:txBody>
      </p:sp>
      <p:sp>
        <p:nvSpPr>
          <p:cNvPr id="4" name="Footer Placeholder 3">
            <a:extLst>
              <a:ext uri="{FF2B5EF4-FFF2-40B4-BE49-F238E27FC236}">
                <a16:creationId xmlns:a16="http://schemas.microsoft.com/office/drawing/2014/main" id="{1BD18673-46FE-A56E-D9DC-776180F77DF4}"/>
              </a:ext>
            </a:extLst>
          </p:cNvPr>
          <p:cNvSpPr>
            <a:spLocks noGrp="1"/>
          </p:cNvSpPr>
          <p:nvPr>
            <p:ph type="ftr" sz="quarter" idx="11"/>
          </p:nvPr>
        </p:nvSpPr>
        <p:spPr/>
        <p:txBody>
          <a:bodyPr/>
          <a:lstStyle/>
          <a:p>
            <a:pPr>
              <a:defRPr/>
            </a:pPr>
            <a:r>
              <a:rPr lang="en-US"/>
              <a:t>www.nfhs.org</a:t>
            </a:r>
          </a:p>
        </p:txBody>
      </p:sp>
      <p:pic>
        <p:nvPicPr>
          <p:cNvPr id="12" name="Picture 11" descr="Diagram&#10;&#10;Description automatically generated">
            <a:extLst>
              <a:ext uri="{FF2B5EF4-FFF2-40B4-BE49-F238E27FC236}">
                <a16:creationId xmlns:a16="http://schemas.microsoft.com/office/drawing/2014/main" id="{942C475E-D676-5A87-8640-9C42C49A5C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8403" y="2007490"/>
            <a:ext cx="6157975" cy="4517135"/>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79206076-9F07-CBDB-CD5D-DB316A7F66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1" t="2388" r="56089" b="1805"/>
          <a:stretch/>
        </p:blipFill>
        <p:spPr bwMode="auto">
          <a:xfrm>
            <a:off x="1803463" y="2160841"/>
            <a:ext cx="3186670" cy="42765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64568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8842-D099-453D-83E3-38838F32098D}"/>
              </a:ext>
            </a:extLst>
          </p:cNvPr>
          <p:cNvSpPr>
            <a:spLocks noGrp="1"/>
          </p:cNvSpPr>
          <p:nvPr>
            <p:ph type="ctrTitle"/>
          </p:nvPr>
        </p:nvSpPr>
        <p:spPr/>
        <p:txBody>
          <a:bodyPr/>
          <a:lstStyle/>
          <a:p>
            <a:r>
              <a:rPr lang="en-US" dirty="0"/>
              <a:t>2023 NFHS Softball Rules PowerPoint</a:t>
            </a:r>
          </a:p>
        </p:txBody>
      </p:sp>
      <p:sp>
        <p:nvSpPr>
          <p:cNvPr id="4" name="Subtitle 3">
            <a:extLst>
              <a:ext uri="{FF2B5EF4-FFF2-40B4-BE49-F238E27FC236}">
                <a16:creationId xmlns:a16="http://schemas.microsoft.com/office/drawing/2014/main" id="{5446AC9A-1F48-4526-9DD1-AB4700D03743}"/>
              </a:ext>
            </a:extLst>
          </p:cNvPr>
          <p:cNvSpPr>
            <a:spLocks noGrp="1"/>
          </p:cNvSpPr>
          <p:nvPr>
            <p:ph type="subTitle" idx="1"/>
          </p:nvPr>
        </p:nvSpPr>
        <p:spPr/>
        <p:txBody>
          <a:bodyPr/>
          <a:lstStyle/>
          <a:p>
            <a:r>
              <a:rPr lang="en-US" dirty="0"/>
              <a:t>Rules Changes</a:t>
            </a:r>
          </a:p>
          <a:p>
            <a:r>
              <a:rPr lang="en-US" dirty="0"/>
              <a:t>Major Editorial Changes</a:t>
            </a:r>
          </a:p>
          <a:p>
            <a:r>
              <a:rPr lang="en-US" dirty="0"/>
              <a:t>Points of Emphasis</a:t>
            </a:r>
          </a:p>
        </p:txBody>
      </p:sp>
    </p:spTree>
    <p:extLst>
      <p:ext uri="{BB962C8B-B14F-4D97-AF65-F5344CB8AC3E}">
        <p14:creationId xmlns:p14="http://schemas.microsoft.com/office/powerpoint/2010/main" val="2727894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978F4-6BC2-92EF-025C-97F96DCAD831}"/>
              </a:ext>
            </a:extLst>
          </p:cNvPr>
          <p:cNvSpPr>
            <a:spLocks noGrp="1"/>
          </p:cNvSpPr>
          <p:nvPr>
            <p:ph type="title"/>
          </p:nvPr>
        </p:nvSpPr>
        <p:spPr/>
        <p:txBody>
          <a:bodyPr/>
          <a:lstStyle/>
          <a:p>
            <a:r>
              <a:rPr lang="en-US" dirty="0"/>
              <a:t>Bench and field conduct</a:t>
            </a:r>
            <a:br>
              <a:rPr lang="en-US" dirty="0"/>
            </a:br>
            <a:r>
              <a:rPr lang="en-US" dirty="0"/>
              <a:t>rule 3-6-11</a:t>
            </a:r>
          </a:p>
        </p:txBody>
      </p:sp>
      <p:sp>
        <p:nvSpPr>
          <p:cNvPr id="3" name="Content Placeholder 2">
            <a:extLst>
              <a:ext uri="{FF2B5EF4-FFF2-40B4-BE49-F238E27FC236}">
                <a16:creationId xmlns:a16="http://schemas.microsoft.com/office/drawing/2014/main" id="{D88D2C0E-15B0-7714-9D8A-3BAD2150ED38}"/>
              </a:ext>
            </a:extLst>
          </p:cNvPr>
          <p:cNvSpPr>
            <a:spLocks noGrp="1"/>
          </p:cNvSpPr>
          <p:nvPr>
            <p:ph idx="1"/>
          </p:nvPr>
        </p:nvSpPr>
        <p:spPr>
          <a:xfrm>
            <a:off x="8016241" y="2007491"/>
            <a:ext cx="3951922" cy="4429886"/>
          </a:xfrm>
        </p:spPr>
        <p:txBody>
          <a:bodyPr/>
          <a:lstStyle/>
          <a:p>
            <a:r>
              <a:rPr lang="en-US" sz="2400" dirty="0"/>
              <a:t>Clarifies where electronic devices may be used for coaching purposes during a game.</a:t>
            </a:r>
          </a:p>
          <a:p>
            <a:r>
              <a:rPr lang="en-US" sz="2400" dirty="0">
                <a:solidFill>
                  <a:schemeClr val="accent3">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Items such as smartwatches are permitted to be utilized as a watch but cannot be used to transmit or receive data from outside of the dugout.</a:t>
            </a:r>
            <a:endParaRPr lang="en-US" sz="2400" dirty="0">
              <a:solidFill>
                <a:schemeClr val="accent3">
                  <a:lumMod val="60000"/>
                  <a:lumOff val="40000"/>
                </a:schemeClr>
              </a:solidFill>
            </a:endParaRPr>
          </a:p>
        </p:txBody>
      </p:sp>
      <p:sp>
        <p:nvSpPr>
          <p:cNvPr id="4" name="Footer Placeholder 3">
            <a:extLst>
              <a:ext uri="{FF2B5EF4-FFF2-40B4-BE49-F238E27FC236}">
                <a16:creationId xmlns:a16="http://schemas.microsoft.com/office/drawing/2014/main" id="{1BD18673-46FE-A56E-D9DC-776180F77DF4}"/>
              </a:ext>
            </a:extLst>
          </p:cNvPr>
          <p:cNvSpPr>
            <a:spLocks noGrp="1"/>
          </p:cNvSpPr>
          <p:nvPr>
            <p:ph type="ftr" sz="quarter" idx="11"/>
          </p:nvPr>
        </p:nvSpPr>
        <p:spPr/>
        <p:txBody>
          <a:bodyPr/>
          <a:lstStyle/>
          <a:p>
            <a:pPr>
              <a:defRPr/>
            </a:pPr>
            <a:r>
              <a:rPr lang="en-US"/>
              <a:t>www.nfhs.org</a:t>
            </a:r>
          </a:p>
        </p:txBody>
      </p:sp>
      <p:pic>
        <p:nvPicPr>
          <p:cNvPr id="12" name="Picture 11" descr="Diagram&#10;&#10;Description automatically generated">
            <a:extLst>
              <a:ext uri="{FF2B5EF4-FFF2-40B4-BE49-F238E27FC236}">
                <a16:creationId xmlns:a16="http://schemas.microsoft.com/office/drawing/2014/main" id="{942C475E-D676-5A87-8640-9C42C49A5C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8403" y="2007490"/>
            <a:ext cx="6157975" cy="4517135"/>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79206076-9F07-CBDB-CD5D-DB316A7F66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1" t="2388" r="56089" b="1805"/>
          <a:stretch/>
        </p:blipFill>
        <p:spPr bwMode="auto">
          <a:xfrm>
            <a:off x="1803463" y="2160841"/>
            <a:ext cx="3186670" cy="42765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80134665"/>
      </p:ext>
    </p:extLst>
  </p:cSld>
  <p:clrMapOvr>
    <a:masterClrMapping/>
  </p:clrMapOvr>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23 NFHS Stock Sport Rules PowerPoint_Wide Format" id="{03D0DB34-E434-4823-8724-8CF3D7EC5328}" vid="{48A45EEE-7B9A-47A1-8FB4-4A472172C8D4}"/>
    </a:ext>
  </a:extLst>
</a:theme>
</file>

<file path=ppt/theme/theme2.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23 NFHS Stock Sport Rules PowerPoint_Wide Format" id="{03D0DB34-E434-4823-8724-8CF3D7EC5328}" vid="{A53BDC75-053D-4B07-84D2-C2A965F6F3CD}"/>
    </a:ext>
  </a:extLst>
</a:theme>
</file>

<file path=ppt/theme/theme3.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23 NFHS Stock Sport Rules PowerPoint_Wide Format" id="{03D0DB34-E434-4823-8724-8CF3D7EC5328}" vid="{FC1972A0-B0FF-4D75-9C40-59A6919F643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EE4A21FC3D41F4DA5F28495B424F882" ma:contentTypeVersion="16" ma:contentTypeDescription="Create a new document." ma:contentTypeScope="" ma:versionID="6817413a08ceb1dd7a03d6d4d50793e5">
  <xsd:schema xmlns:xsd="http://www.w3.org/2001/XMLSchema" xmlns:xs="http://www.w3.org/2001/XMLSchema" xmlns:p="http://schemas.microsoft.com/office/2006/metadata/properties" xmlns:ns2="be4cd07c-a621-4daf-9728-54218862f757" xmlns:ns3="6690dc1c-533c-46f0-b204-c6c37b7fdab0" targetNamespace="http://schemas.microsoft.com/office/2006/metadata/properties" ma:root="true" ma:fieldsID="e156135a87d09271cb8c3048a6ec50fe" ns2:_="" ns3:_="">
    <xsd:import namespace="be4cd07c-a621-4daf-9728-54218862f757"/>
    <xsd:import namespace="6690dc1c-533c-46f0-b204-c6c37b7fdab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4cd07c-a621-4daf-9728-54218862f7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2e3042e-b5ee-4591-a527-685dcea5eca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690dc1c-533c-46f0-b204-c6c37b7fdab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bb75b2e-5e12-4405-af42-dcf9985da529}" ma:internalName="TaxCatchAll" ma:showField="CatchAllData" ma:web="6690dc1c-533c-46f0-b204-c6c37b7fda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e4cd07c-a621-4daf-9728-54218862f757">
      <Terms xmlns="http://schemas.microsoft.com/office/infopath/2007/PartnerControls"/>
    </lcf76f155ced4ddcb4097134ff3c332f>
    <TaxCatchAll xmlns="6690dc1c-533c-46f0-b204-c6c37b7fdab0" xsi:nil="true"/>
  </documentManagement>
</p:properties>
</file>

<file path=customXml/itemProps1.xml><?xml version="1.0" encoding="utf-8"?>
<ds:datastoreItem xmlns:ds="http://schemas.openxmlformats.org/officeDocument/2006/customXml" ds:itemID="{B401EAF0-8FCF-4DFB-8448-7D367C74A0FE}">
  <ds:schemaRefs>
    <ds:schemaRef ds:uri="http://schemas.microsoft.com/sharepoint/v3/contenttype/forms"/>
  </ds:schemaRefs>
</ds:datastoreItem>
</file>

<file path=customXml/itemProps2.xml><?xml version="1.0" encoding="utf-8"?>
<ds:datastoreItem xmlns:ds="http://schemas.openxmlformats.org/officeDocument/2006/customXml" ds:itemID="{7C240DEB-1F71-4C18-8BB4-38B57393E41A}"/>
</file>

<file path=customXml/itemProps3.xml><?xml version="1.0" encoding="utf-8"?>
<ds:datastoreItem xmlns:ds="http://schemas.openxmlformats.org/officeDocument/2006/customXml" ds:itemID="{B8277D50-A8F4-41EA-8AAF-2B8EFD1D1E78}">
  <ds:schemaRefs>
    <ds:schemaRef ds:uri="http://schemas.microsoft.com/office/2006/documentManagement/types"/>
    <ds:schemaRef ds:uri="http://purl.org/dc/terms/"/>
    <ds:schemaRef ds:uri="http://purl.org/dc/dcmitype/"/>
    <ds:schemaRef ds:uri="http://schemas.microsoft.com/office/infopath/2007/PartnerControls"/>
    <ds:schemaRef ds:uri="3bb8d7d1-06b8-47b8-a0de-bad91f18ef42"/>
    <ds:schemaRef ds:uri="http://www.w3.org/XML/1998/namespace"/>
    <ds:schemaRef ds:uri="http://purl.org/dc/elements/1.1/"/>
    <ds:schemaRef ds:uri="ffc60a71-4a50-4afc-be20-b1cf64734936"/>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2022-23 NFHS Stock Sport Rules PowerPoint_Wide Format</Template>
  <TotalTime>733</TotalTime>
  <Words>3880</Words>
  <Application>Microsoft Macintosh PowerPoint</Application>
  <PresentationFormat>Widescreen</PresentationFormat>
  <Paragraphs>265</Paragraphs>
  <Slides>29</Slides>
  <Notes>29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29</vt:i4>
      </vt:variant>
    </vt:vector>
  </HeadingPairs>
  <TitlesOfParts>
    <vt:vector size="38" baseType="lpstr">
      <vt:lpstr>Acumin Pro Ultra Black</vt:lpstr>
      <vt:lpstr>Arial</vt:lpstr>
      <vt:lpstr>Calibri</vt:lpstr>
      <vt:lpstr>Courier New</vt:lpstr>
      <vt:lpstr>Times New Roman</vt:lpstr>
      <vt:lpstr>Wingdings</vt:lpstr>
      <vt:lpstr>Office Theme</vt:lpstr>
      <vt:lpstr>Office Theme</vt:lpstr>
      <vt:lpstr>Office Theme</vt:lpstr>
      <vt:lpstr>2023 NFHS Softball Rules PowerPoint</vt:lpstr>
      <vt:lpstr> Guidelines for Schools and state associations for consideration of accommodations </vt:lpstr>
      <vt:lpstr> 2023 nfhs softball RULES CHANGES</vt:lpstr>
      <vt:lpstr>Gloves/mitts rule 1-4-1a, b (pg. 12)</vt:lpstr>
      <vt:lpstr>Fair ball  rule 2-20-1g (NEW) (pg. 22)</vt:lpstr>
      <vt:lpstr>UNIFORMS, PLAYER EQUIPMENT rules 3-6-11 (pg. 39)</vt:lpstr>
      <vt:lpstr>Bench and field conduct rule 3-6-11 (pg. 39)</vt:lpstr>
      <vt:lpstr>2023 NFHS Softball Rules PowerPoint</vt:lpstr>
      <vt:lpstr>Bench and field conduct rule 3-6-11</vt:lpstr>
      <vt:lpstr>Bench and field conduct rule 3-6-11</vt:lpstr>
      <vt:lpstr>Ending a game rule 4-2-1 (pg. 42)</vt:lpstr>
      <vt:lpstr>Batter-runner is out rule 8-2-7 (pg. 64)</vt:lpstr>
      <vt:lpstr>softballs Rule 1-3-3 (pg. 11)</vt:lpstr>
      <vt:lpstr> 2023 nfhs softball editorial CHANGES</vt:lpstr>
      <vt:lpstr>Foul, foul tip rule 2-25-1e (pg. 23)</vt:lpstr>
      <vt:lpstr>Batter is out rule 7-4-11 (pg. 60)</vt:lpstr>
      <vt:lpstr> 2023 nfhs softball points of emphasis</vt:lpstr>
      <vt:lpstr>Sportsmanship (pg. 86/87)</vt:lpstr>
      <vt:lpstr>sportsmanship</vt:lpstr>
      <vt:lpstr>sportsmanship</vt:lpstr>
      <vt:lpstr>sportsmanship</vt:lpstr>
      <vt:lpstr>Time between innings</vt:lpstr>
      <vt:lpstr>Jewelry and electronic communication</vt:lpstr>
      <vt:lpstr>Comparable drying agents</vt:lpstr>
      <vt:lpstr>Comparable drying agents</vt:lpstr>
      <vt:lpstr> NFHS OFFICIALS Education </vt:lpstr>
      <vt:lpstr>PowerPoint Presentation</vt:lpstr>
      <vt:lpstr>nfhs softball 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2022-23 NFHS Sport Rules PowerPoint</dc:title>
  <dc:creator>Sandy Searcy</dc:creator>
  <cp:lastModifiedBy>Microsoft Office User</cp:lastModifiedBy>
  <cp:revision>27</cp:revision>
  <cp:lastPrinted>2022-05-11T13:41:56Z</cp:lastPrinted>
  <dcterms:created xsi:type="dcterms:W3CDTF">2022-07-09T21:24:19Z</dcterms:created>
  <dcterms:modified xsi:type="dcterms:W3CDTF">2023-01-26T16:33:30Z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0x01010052C36A34F339A54D85C37DD81207F966</vt:lpwstr>
  </property>
</Properties>
</file>