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0" r:id="rId1"/>
  </p:sldMasterIdLst>
  <p:handoutMasterIdLst>
    <p:handoutMasterId r:id="rId11"/>
  </p:handoutMasterIdLst>
  <p:sldIdLst>
    <p:sldId id="256" r:id="rId2"/>
    <p:sldId id="264" r:id="rId3"/>
    <p:sldId id="257" r:id="rId4"/>
    <p:sldId id="260" r:id="rId5"/>
    <p:sldId id="261" r:id="rId6"/>
    <p:sldId id="258" r:id="rId7"/>
    <p:sldId id="262" r:id="rId8"/>
    <p:sldId id="263" r:id="rId9"/>
    <p:sldId id="259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941F797-642E-45B6-8451-788E260FA026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3212922-9214-46A6-BA34-DBCFB4618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40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63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51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4492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845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2470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7897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666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90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311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150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756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03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302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62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74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901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779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  <p:sldLayoutId id="2147483973" r:id="rId13"/>
    <p:sldLayoutId id="2147483974" r:id="rId14"/>
    <p:sldLayoutId id="2147483975" r:id="rId15"/>
    <p:sldLayoutId id="21474839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3761" y="665921"/>
            <a:ext cx="8551333" cy="2321427"/>
          </a:xfrm>
        </p:spPr>
        <p:txBody>
          <a:bodyPr>
            <a:noAutofit/>
          </a:bodyPr>
          <a:lstStyle/>
          <a:p>
            <a:r>
              <a:rPr lang="en-US" b="1" dirty="0">
                <a:latin typeface="Baskerville Old Face" panose="02020602080505020303" pitchFamily="18" charset="0"/>
              </a:rPr>
              <a:t>“ Ways to Effect Cultural Change at Your High School”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753015"/>
            <a:ext cx="8689976" cy="1371599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Baskerville Old Face" panose="02020602080505020303" pitchFamily="18" charset="0"/>
              </a:rPr>
              <a:t>Investing in Programs to Create A School Climate </a:t>
            </a:r>
          </a:p>
          <a:p>
            <a:r>
              <a:rPr lang="en-US" sz="3200" b="1" dirty="0">
                <a:latin typeface="Baskerville Old Face" panose="02020602080505020303" pitchFamily="18" charset="0"/>
              </a:rPr>
              <a:t>Which Insures Your Cultural Goals</a:t>
            </a:r>
          </a:p>
        </p:txBody>
      </p:sp>
    </p:spTree>
    <p:extLst>
      <p:ext uri="{BB962C8B-B14F-4D97-AF65-F5344CB8AC3E}">
        <p14:creationId xmlns:p14="http://schemas.microsoft.com/office/powerpoint/2010/main" val="2774041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536" y="11547"/>
            <a:ext cx="8534400" cy="882975"/>
          </a:xfrm>
        </p:spPr>
        <p:txBody>
          <a:bodyPr/>
          <a:lstStyle/>
          <a:p>
            <a:r>
              <a:rPr lang="en-US" b="1" dirty="0">
                <a:latin typeface="Baskerville Old Face" panose="02020602080505020303" pitchFamily="18" charset="0"/>
              </a:rPr>
              <a:t>Why us…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4019" y="1034122"/>
            <a:ext cx="10363826" cy="5122718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>
                <a:latin typeface="Baskerville Old Face" panose="02020602080505020303" pitchFamily="18" charset="0"/>
              </a:rPr>
              <a:t>Ed Howard – 28 years as a Coach, Teacher, AD, Principal, Administrative Director</a:t>
            </a:r>
          </a:p>
          <a:p>
            <a:pPr lvl="1"/>
            <a:r>
              <a:rPr lang="en-US" sz="2400" b="1" dirty="0">
                <a:latin typeface="Baskerville Old Face" panose="02020602080505020303" pitchFamily="18" charset="0"/>
              </a:rPr>
              <a:t>Multisport high school athlete baseball and football (villa park high school)</a:t>
            </a:r>
          </a:p>
          <a:p>
            <a:pPr lvl="1"/>
            <a:r>
              <a:rPr lang="en-US" sz="2400" b="1" dirty="0">
                <a:latin typeface="Baskerville Old Face" panose="02020602080505020303" pitchFamily="18" charset="0"/>
              </a:rPr>
              <a:t>Alumni California Lutheran University </a:t>
            </a:r>
            <a:r>
              <a:rPr lang="en-US" sz="2000" b="1" dirty="0">
                <a:latin typeface="Baskerville Old Face" panose="02020602080505020303" pitchFamily="18" charset="0"/>
              </a:rPr>
              <a:t>(BA Political Science + Teaching Credential)</a:t>
            </a:r>
            <a:endParaRPr lang="en-US" sz="2400" b="1" dirty="0">
              <a:latin typeface="Baskerville Old Face" panose="02020602080505020303" pitchFamily="18" charset="0"/>
            </a:endParaRPr>
          </a:p>
          <a:p>
            <a:pPr lvl="1"/>
            <a:r>
              <a:rPr lang="en-US" sz="2400" b="1" dirty="0">
                <a:latin typeface="Baskerville Old Face" panose="02020602080505020303" pitchFamily="18" charset="0"/>
              </a:rPr>
              <a:t>National University </a:t>
            </a:r>
            <a:r>
              <a:rPr lang="en-US" sz="2000" b="1" dirty="0">
                <a:latin typeface="Baskerville Old Face" panose="02020602080505020303" pitchFamily="18" charset="0"/>
              </a:rPr>
              <a:t>(Masters in Educational Administration)</a:t>
            </a:r>
          </a:p>
          <a:p>
            <a:pPr lvl="1"/>
            <a:r>
              <a:rPr lang="en-US" sz="2400" b="1" dirty="0">
                <a:latin typeface="Baskerville Old Face" panose="02020602080505020303" pitchFamily="18" charset="0"/>
              </a:rPr>
              <a:t>10 years Varsity Head Baseball Coach </a:t>
            </a:r>
            <a:r>
              <a:rPr lang="en-US" sz="2000" b="1" dirty="0">
                <a:latin typeface="Baskerville Old Face" panose="02020602080505020303" pitchFamily="18" charset="0"/>
              </a:rPr>
              <a:t>(1993 Orange County Coach of the Year)</a:t>
            </a:r>
            <a:endParaRPr lang="en-US" sz="2400" b="1" dirty="0">
              <a:latin typeface="Baskerville Old Face" panose="02020602080505020303" pitchFamily="18" charset="0"/>
            </a:endParaRPr>
          </a:p>
          <a:p>
            <a:pPr lvl="1"/>
            <a:r>
              <a:rPr lang="en-US" sz="2400" b="1" dirty="0">
                <a:latin typeface="Baskerville Old Face" panose="02020602080505020303" pitchFamily="18" charset="0"/>
              </a:rPr>
              <a:t>7 years Athletic Director Orange High School</a:t>
            </a:r>
          </a:p>
          <a:p>
            <a:pPr lvl="1"/>
            <a:r>
              <a:rPr lang="en-US" sz="2400" b="1" dirty="0">
                <a:latin typeface="Baskerville Old Face" panose="02020602080505020303" pitchFamily="18" charset="0"/>
              </a:rPr>
              <a:t>10 years Principal Villa Park High School </a:t>
            </a:r>
            <a:r>
              <a:rPr lang="en-US" sz="2000" b="1" dirty="0">
                <a:latin typeface="Baskerville Old Face" panose="02020602080505020303" pitchFamily="18" charset="0"/>
              </a:rPr>
              <a:t>(2013 ACSA OC Principal of the Year</a:t>
            </a:r>
            <a:r>
              <a:rPr lang="en-US" sz="2400" b="1" dirty="0">
                <a:latin typeface="Baskerville Old Face" panose="02020602080505020303" pitchFamily="18" charset="0"/>
              </a:rPr>
              <a:t>)</a:t>
            </a:r>
          </a:p>
          <a:p>
            <a:r>
              <a:rPr lang="en-US" sz="2400" b="1" dirty="0">
                <a:latin typeface="Baskerville Old Face" panose="02020602080505020303" pitchFamily="18" charset="0"/>
              </a:rPr>
              <a:t>Tom fox – 30 years as a Coach, Teacher, AD, Administrator, CAA</a:t>
            </a:r>
          </a:p>
          <a:p>
            <a:pPr lvl="1"/>
            <a:r>
              <a:rPr lang="en-US" b="1" dirty="0">
                <a:latin typeface="Baskerville Old Face" panose="02020602080505020303" pitchFamily="18" charset="0"/>
              </a:rPr>
              <a:t>High School Basketball (St. John Bosco High School)</a:t>
            </a:r>
          </a:p>
          <a:p>
            <a:pPr lvl="1"/>
            <a:r>
              <a:rPr lang="en-US" sz="2000" b="1" dirty="0">
                <a:latin typeface="Baskerville Old Face" panose="02020602080505020303" pitchFamily="18" charset="0"/>
              </a:rPr>
              <a:t>Alumni CSUF (Political Science) Masters in Educational Administration</a:t>
            </a:r>
          </a:p>
          <a:p>
            <a:pPr lvl="1"/>
            <a:r>
              <a:rPr lang="en-US" sz="2000" b="1" dirty="0">
                <a:latin typeface="Baskerville Old Face" panose="02020602080505020303" pitchFamily="18" charset="0"/>
              </a:rPr>
              <a:t>Coaching experience: 18 years Boy’s Basketball / 15 years Baseball</a:t>
            </a:r>
          </a:p>
          <a:p>
            <a:pPr lvl="1"/>
            <a:r>
              <a:rPr lang="en-US" sz="2000" b="1" dirty="0">
                <a:latin typeface="Baskerville Old Face" panose="02020602080505020303" pitchFamily="18" charset="0"/>
              </a:rPr>
              <a:t>18 years Athletic Director (CSADA Norm Mackenzie  2011 and OC AD of the Year 2014)</a:t>
            </a:r>
          </a:p>
          <a:p>
            <a:pPr lvl="1"/>
            <a:r>
              <a:rPr lang="en-US" sz="2000" b="1" dirty="0">
                <a:latin typeface="Baskerville Old Face" panose="02020602080505020303" pitchFamily="18" charset="0"/>
              </a:rPr>
              <a:t>Worked in both private and public education</a:t>
            </a:r>
          </a:p>
        </p:txBody>
      </p:sp>
    </p:spTree>
    <p:extLst>
      <p:ext uri="{BB962C8B-B14F-4D97-AF65-F5344CB8AC3E}">
        <p14:creationId xmlns:p14="http://schemas.microsoft.com/office/powerpoint/2010/main" val="827514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  <a:latin typeface="Baskerville Old Face" panose="02020602080505020303" pitchFamily="18" charset="0"/>
              </a:rPr>
              <a:t>Culture and Climate: </a:t>
            </a:r>
            <a:br>
              <a:rPr lang="en-US" sz="5400" b="1" dirty="0"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</a:rPr>
            </a:br>
            <a:r>
              <a:rPr lang="en-US" sz="2400" b="1" dirty="0"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  <a:latin typeface="Baskerville Old Face" panose="02020602080505020303" pitchFamily="18" charset="0"/>
              </a:rPr>
              <a:t>(They are not the same thing)</a:t>
            </a:r>
            <a:endParaRPr lang="en-US" sz="24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Baskerville Old Face" panose="02020602080505020303" pitchFamily="18" charset="0"/>
              </a:rPr>
              <a:t>Climate is your schools attitude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Baskerville Old Face" panose="02020602080505020303" pitchFamily="18" charset="0"/>
              </a:rPr>
              <a:t>Culture is your schools personality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Baskerville Old Face" panose="02020602080505020303" pitchFamily="18" charset="0"/>
              </a:rPr>
              <a:t>It is easier to change a schools climate than a schools culture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Baskerville Old Face" panose="02020602080505020303" pitchFamily="18" charset="0"/>
              </a:rPr>
              <a:t>The best way to begin remolding a culture is by changing the climate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Baskerville Old Face" panose="02020602080505020303" pitchFamily="18" charset="0"/>
              </a:rPr>
              <a:t>Take a few minutes with your table to discuss your schools current Culture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latin typeface="Baskerville Old Face" panose="02020602080505020303" pitchFamily="18" charset="0"/>
              </a:rPr>
              <a:t>Not just athletically (Think Whole School)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latin typeface="Baskerville Old Face" panose="02020602080505020303" pitchFamily="18" charset="0"/>
              </a:rPr>
              <a:t>Your value as a program is only as strong as the value it has toward the schools goals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999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06" y="477078"/>
            <a:ext cx="10058400" cy="1304528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Baskerville Old Face" panose="02020602080505020303" pitchFamily="18" charset="0"/>
              </a:rPr>
              <a:t>Athletes:  Are Leaders in Creating </a:t>
            </a:r>
            <a:br>
              <a:rPr lang="en-US" sz="4000" b="1" dirty="0">
                <a:latin typeface="Baskerville Old Face" panose="02020602080505020303" pitchFamily="18" charset="0"/>
              </a:rPr>
            </a:br>
            <a:r>
              <a:rPr lang="en-US" sz="4000" b="1" dirty="0">
                <a:latin typeface="Baskerville Old Face" panose="02020602080505020303" pitchFamily="18" charset="0"/>
              </a:rPr>
              <a:t>a Climate That Will Effect Cultural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132" y="2027582"/>
            <a:ext cx="10058400" cy="348370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latin typeface="Baskerville Old Face" panose="02020602080505020303" pitchFamily="18" charset="0"/>
              </a:rPr>
              <a:t>Games and Gear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latin typeface="Baskerville Old Face" panose="02020602080505020303" pitchFamily="18" charset="0"/>
              </a:rPr>
              <a:t>Leaders in the classroom (Behavioral)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latin typeface="Baskerville Old Face" panose="02020602080505020303" pitchFamily="18" charset="0"/>
              </a:rPr>
              <a:t>Leaders on the campus (Unifiers)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latin typeface="Baskerville Old Face" panose="02020602080505020303" pitchFamily="18" charset="0"/>
              </a:rPr>
              <a:t>Leaders in the community (Contributors)</a:t>
            </a:r>
          </a:p>
        </p:txBody>
      </p:sp>
    </p:spTree>
    <p:extLst>
      <p:ext uri="{BB962C8B-B14F-4D97-AF65-F5344CB8AC3E}">
        <p14:creationId xmlns:p14="http://schemas.microsoft.com/office/powerpoint/2010/main" val="1260324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256" y="251791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>
                <a:latin typeface="Baskerville Old Face" panose="02020602080505020303" pitchFamily="18" charset="0"/>
              </a:rPr>
              <a:t>Coaches:</a:t>
            </a:r>
            <a:br>
              <a:rPr lang="en-US" dirty="0">
                <a:latin typeface="Baskerville Old Face" panose="02020602080505020303" pitchFamily="18" charset="0"/>
              </a:rPr>
            </a:br>
            <a:r>
              <a:rPr lang="en-US" sz="4400" dirty="0">
                <a:latin typeface="Baskerville Old Face" panose="02020602080505020303" pitchFamily="18" charset="0"/>
              </a:rPr>
              <a:t>Modeling and Accountability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028" y="2382447"/>
            <a:ext cx="10058400" cy="303437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Baskerville Old Face" panose="02020602080505020303" pitchFamily="18" charset="0"/>
              </a:rPr>
              <a:t>Embrace the schools vision and model behavior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Baskerville Old Face" panose="02020602080505020303" pitchFamily="18" charset="0"/>
              </a:rPr>
              <a:t>Hold yourself to a higher standard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Baskerville Old Face" panose="02020602080505020303" pitchFamily="18" charset="0"/>
              </a:rPr>
              <a:t>Network with all on staff coaches to hold student athletes to a leadership standard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Baskerville Old Face" panose="02020602080505020303" pitchFamily="18" charset="0"/>
              </a:rPr>
              <a:t>Prove value so the administration will look for coaches when job openings occur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997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073" y="281609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>
                <a:latin typeface="Baskerville Old Face" panose="02020602080505020303" pitchFamily="18" charset="0"/>
              </a:rPr>
              <a:t>How Does Your Athletic Program Become </a:t>
            </a:r>
            <a:br>
              <a:rPr lang="en-US" dirty="0">
                <a:latin typeface="Baskerville Old Face" panose="02020602080505020303" pitchFamily="18" charset="0"/>
              </a:rPr>
            </a:br>
            <a:r>
              <a:rPr lang="en-US" dirty="0">
                <a:latin typeface="Baskerville Old Face" panose="02020602080505020303" pitchFamily="18" charset="0"/>
              </a:rPr>
              <a:t>the Change Agent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635" y="1602409"/>
            <a:ext cx="10363826" cy="485255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latin typeface="Baskerville Old Face" panose="02020602080505020303" pitchFamily="18" charset="0"/>
              </a:rPr>
              <a:t>Student Engagement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>
                <a:latin typeface="Baskerville Old Face" panose="02020602080505020303" pitchFamily="18" charset="0"/>
              </a:rPr>
              <a:t>Need to understand that there is more value than just the sport. They are valued as agent of change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latin typeface="Baskerville Old Face" panose="02020602080505020303" pitchFamily="18" charset="0"/>
              </a:rPr>
              <a:t>School Pride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>
                <a:latin typeface="Baskerville Old Face" panose="02020602080505020303" pitchFamily="18" charset="0"/>
              </a:rPr>
              <a:t>Brand your school, united front, marketing your school. Getting stakeholders wearing school gear, fly your colors, getting hats donated and giving to everyone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latin typeface="Baskerville Old Face" panose="02020602080505020303" pitchFamily="18" charset="0"/>
              </a:rPr>
              <a:t>Coaches as “teacher leaders”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>
                <a:latin typeface="Baskerville Old Face" panose="02020602080505020303" pitchFamily="18" charset="0"/>
              </a:rPr>
              <a:t>Prominent in classroom as well as on the field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>
                <a:latin typeface="Baskerville Old Face" panose="02020602080505020303" pitchFamily="18" charset="0"/>
              </a:rPr>
              <a:t>Example: Dusan Ancich (football coach) frosh health class: triple threat – stellar in class room, join a club, involved in a program…provide evidence …bell to bell everyday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latin typeface="Baskerville Old Face" panose="02020602080505020303" pitchFamily="18" charset="0"/>
              </a:rPr>
              <a:t>Student leaders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>
                <a:latin typeface="Baskerville Old Face" panose="02020602080505020303" pitchFamily="18" charset="0"/>
              </a:rPr>
              <a:t>Student/athlete in our programs are always held to higher standards; anytime they are “flying the flag”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>
                <a:latin typeface="Baskerville Old Face" panose="02020602080505020303" pitchFamily="18" charset="0"/>
              </a:rPr>
              <a:t>Student wearing letterman jacket to the movies, out to dinner with family or friends</a:t>
            </a:r>
          </a:p>
        </p:txBody>
      </p:sp>
    </p:spTree>
    <p:extLst>
      <p:ext uri="{BB962C8B-B14F-4D97-AF65-F5344CB8AC3E}">
        <p14:creationId xmlns:p14="http://schemas.microsoft.com/office/powerpoint/2010/main" val="715467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skerville Old Face" panose="02020602080505020303" pitchFamily="18" charset="0"/>
              </a:rPr>
              <a:t>Athletic Directors: The Architect of the School 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Baskerville Old Face" panose="02020602080505020303" pitchFamily="18" charset="0"/>
              </a:rPr>
              <a:t>Build a relationship with your site administration that makes you the go to person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Baskerville Old Face" panose="02020602080505020303" pitchFamily="18" charset="0"/>
              </a:rPr>
              <a:t>All openings on campus should go to you first to help recruit quality on campus coaches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Baskerville Old Face" panose="02020602080505020303" pitchFamily="18" charset="0"/>
              </a:rPr>
              <a:t>Reach out to all other co-curricular leaders and bring onboard to support the schools vision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Baskerville Old Face" panose="02020602080505020303" pitchFamily="18" charset="0"/>
              </a:rPr>
              <a:t>Build and sell your programs like they are the most important part of the school.</a:t>
            </a:r>
          </a:p>
        </p:txBody>
      </p:sp>
    </p:spTree>
    <p:extLst>
      <p:ext uri="{BB962C8B-B14F-4D97-AF65-F5344CB8AC3E}">
        <p14:creationId xmlns:p14="http://schemas.microsoft.com/office/powerpoint/2010/main" val="3750895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Baskerville Old Face" panose="02020602080505020303" pitchFamily="18" charset="0"/>
              </a:rPr>
              <a:t>Targeted Approach:</a:t>
            </a:r>
            <a:br>
              <a:rPr lang="en-US" dirty="0">
                <a:latin typeface="Baskerville Old Face" panose="02020602080505020303" pitchFamily="18" charset="0"/>
              </a:rPr>
            </a:br>
            <a:r>
              <a:rPr lang="en-US" dirty="0">
                <a:latin typeface="Baskerville Old Face" panose="02020602080505020303" pitchFamily="18" charset="0"/>
              </a:rPr>
              <a:t>				</a:t>
            </a:r>
            <a:r>
              <a:rPr lang="en-US" sz="4000" dirty="0">
                <a:latin typeface="Baskerville Old Face" panose="02020602080505020303" pitchFamily="18" charset="0"/>
              </a:rPr>
              <a:t>This Doesn’t Just Happen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45736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Baskerville Old Face" panose="02020602080505020303" pitchFamily="18" charset="0"/>
              </a:rPr>
              <a:t>Building Programs:  Big to Small, Addressing Critical needs, Always focused on the schools vision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latin typeface="Baskerville Old Face" panose="02020602080505020303" pitchFamily="18" charset="0"/>
              </a:rPr>
              <a:t>“The plate spinner”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Baskerville Old Face" panose="02020602080505020303" pitchFamily="18" charset="0"/>
              </a:rPr>
              <a:t>Continue to narrow your focus start globally work toward fine tuning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Baskerville Old Face" panose="02020602080505020303" pitchFamily="18" charset="0"/>
              </a:rPr>
              <a:t>Keep it simple (VP had the same 3 goals for 10 years)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latin typeface="Baskerville Old Face" panose="02020602080505020303" pitchFamily="18" charset="0"/>
              </a:rPr>
              <a:t>Prepare our students for what is next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latin typeface="Baskerville Old Face" panose="02020602080505020303" pitchFamily="18" charset="0"/>
              </a:rPr>
              <a:t>Provide a worthwhile experience for all students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>
                <a:latin typeface="Baskerville Old Face" panose="02020602080505020303" pitchFamily="18" charset="0"/>
              </a:rPr>
              <a:t>“renters to owners”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latin typeface="Baskerville Old Face" panose="02020602080505020303" pitchFamily="18" charset="0"/>
              </a:rPr>
              <a:t>Highest quality customer service for all</a:t>
            </a:r>
          </a:p>
        </p:txBody>
      </p:sp>
    </p:spTree>
    <p:extLst>
      <p:ext uri="{BB962C8B-B14F-4D97-AF65-F5344CB8AC3E}">
        <p14:creationId xmlns:p14="http://schemas.microsoft.com/office/powerpoint/2010/main" val="1629864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5703" y="1113749"/>
            <a:ext cx="8689976" cy="2509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47103" y="1480931"/>
            <a:ext cx="8689976" cy="2384488"/>
          </a:xfrm>
        </p:spPr>
        <p:txBody>
          <a:bodyPr>
            <a:noAutofit/>
          </a:bodyPr>
          <a:lstStyle/>
          <a:p>
            <a:pPr algn="l"/>
            <a:r>
              <a:rPr lang="en-US" sz="54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Go do it….</a:t>
            </a:r>
          </a:p>
          <a:p>
            <a:pPr algn="l"/>
            <a:r>
              <a:rPr lang="en-US" sz="54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			    Thank you</a:t>
            </a:r>
          </a:p>
        </p:txBody>
      </p:sp>
    </p:spTree>
    <p:extLst>
      <p:ext uri="{BB962C8B-B14F-4D97-AF65-F5344CB8AC3E}">
        <p14:creationId xmlns:p14="http://schemas.microsoft.com/office/powerpoint/2010/main" val="121814357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2156</TotalTime>
  <Words>630</Words>
  <Application>Microsoft Office PowerPoint</Application>
  <PresentationFormat>Widescreen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Baskerville Old Face</vt:lpstr>
      <vt:lpstr>Calibri</vt:lpstr>
      <vt:lpstr>Trebuchet MS</vt:lpstr>
      <vt:lpstr>Wingdings</vt:lpstr>
      <vt:lpstr>Wingdings 3</vt:lpstr>
      <vt:lpstr>Facet</vt:lpstr>
      <vt:lpstr>“ Ways to Effect Cultural Change at Your High School”</vt:lpstr>
      <vt:lpstr>Why us…</vt:lpstr>
      <vt:lpstr>Culture and Climate:  (They are not the same thing)</vt:lpstr>
      <vt:lpstr>Athletes:  Are Leaders in Creating  a Climate That Will Effect Cultural Change</vt:lpstr>
      <vt:lpstr>Coaches: Modeling and Accountability</vt:lpstr>
      <vt:lpstr>How Does Your Athletic Program Become  the Change Agent</vt:lpstr>
      <vt:lpstr>Athletic Directors: The Architect of the School Culture</vt:lpstr>
      <vt:lpstr>Targeted Approach:     This Doesn’t Just Happen</vt:lpstr>
      <vt:lpstr> </vt:lpstr>
    </vt:vector>
  </TitlesOfParts>
  <Company>Orange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 Ways to Effect Cultural Change at Your High School”</dc:title>
  <dc:creator>Howard, Edward</dc:creator>
  <cp:lastModifiedBy>Glenn Martinez</cp:lastModifiedBy>
  <cp:revision>23</cp:revision>
  <cp:lastPrinted>2016-10-05T14:56:13Z</cp:lastPrinted>
  <dcterms:created xsi:type="dcterms:W3CDTF">2016-09-07T19:53:02Z</dcterms:created>
  <dcterms:modified xsi:type="dcterms:W3CDTF">2016-10-19T15:34:19Z</dcterms:modified>
</cp:coreProperties>
</file>