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16"/>
      <p:bold r:id="rId17"/>
      <p:italic r:id="rId18"/>
      <p:boldItalic r:id="rId19"/>
    </p:embeddedFont>
    <p:embeddedFont>
      <p:font typeface="Cabin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641267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0427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088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1792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1021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0297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6528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5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84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30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8268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1532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6777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905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886896" y="1066800"/>
            <a:ext cx="274319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55617C"/>
              </a:buClr>
              <a:buFont typeface="Cabin"/>
              <a:buNone/>
              <a:defRPr sz="2100" b="1" i="0" u="none" strike="noStrike" cap="none">
                <a:solidFill>
                  <a:srgbClr val="55617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999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9999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99999D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 b="0" i="0" u="none" strike="noStrike" cap="none">
              <a:solidFill>
                <a:srgbClr val="99999D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55500" dist="18500" dir="5400000" algn="tl" rotWithShape="0">
              <a:srgbClr val="000000">
                <a:alpha val="34901"/>
              </a:srgbClr>
            </a:outerShdw>
          </a:effectLst>
        </p:spPr>
        <p:txBody>
          <a:bodyPr lIns="91425" tIns="274300" rIns="91425" bIns="45700" anchor="t" anchorCtr="0">
            <a:no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buClr>
                <a:schemeClr val="accent1"/>
              </a:buClr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5" name="Shape 85"/>
          <p:cNvSpPr>
            <a:spLocks noGrp="1"/>
          </p:cNvSpPr>
          <p:nvPr>
            <p:ph type="pic" idx="2"/>
          </p:nvPr>
        </p:nvSpPr>
        <p:spPr>
          <a:xfrm>
            <a:off x="838200" y="1143003"/>
            <a:ext cx="4419599" cy="3514531"/>
          </a:xfrm>
          <a:prstGeom prst="roundRect">
            <a:avLst>
              <a:gd name="adj" fmla="val 783"/>
            </a:avLst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0159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6" name="Shape 86"/>
          <p:cNvSpPr/>
          <p:nvPr/>
        </p:nvSpPr>
        <p:spPr>
          <a:xfrm rot="-2131329">
            <a:off x="396725" y="954340"/>
            <a:ext cx="685799" cy="204309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399" dist="25400" dir="3300000" sx="96000" sy="96000" algn="tl" rotWithShape="0">
              <a:srgbClr val="C9C9CB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7" name="Shape 87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399" dist="25400" dir="3300000" sx="96000" sy="96000" algn="tl" rotWithShape="0">
              <a:schemeClr val="lt2">
                <a:alpha val="20000"/>
              </a:scheme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838200" y="4800600"/>
            <a:ext cx="4419599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4285"/>
              </a:lnSpc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77777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1701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175767" algn="l" rtl="0">
              <a:lnSpc>
                <a:spcPct val="100000"/>
              </a:lnSpc>
              <a:spcBef>
                <a:spcPts val="2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25730" algn="l" rtl="0">
              <a:lnSpc>
                <a:spcPct val="100000"/>
              </a:lnSpc>
              <a:spcBef>
                <a:spcPts val="18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136397" algn="l" rtl="0">
              <a:lnSpc>
                <a:spcPct val="100000"/>
              </a:lnSpc>
              <a:spcBef>
                <a:spcPts val="18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55617C"/>
              </a:buClr>
              <a:buFont typeface="Cabin"/>
              <a:buNone/>
              <a:defRPr sz="4300" b="0" i="0" u="none" strike="noStrike" cap="none">
                <a:solidFill>
                  <a:srgbClr val="55617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 rot="5400000">
            <a:off x="2784348" y="99059"/>
            <a:ext cx="4800600" cy="74980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999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9999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99999D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 b="0" i="0" u="none" strike="noStrike" cap="none">
              <a:solidFill>
                <a:srgbClr val="99999D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 rot="5400000">
            <a:off x="4846637" y="2286001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55617C"/>
              </a:buClr>
              <a:buFont typeface="Cabin"/>
              <a:buNone/>
              <a:defRPr sz="4300" b="0" i="0" u="none" strike="noStrike" cap="none">
                <a:solidFill>
                  <a:srgbClr val="55617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 rot="5400000">
            <a:off x="998537" y="419102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999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9999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99999D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 b="0" i="0" u="none" strike="noStrike" cap="none">
              <a:solidFill>
                <a:srgbClr val="99999D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55617C"/>
              </a:buClr>
              <a:buFont typeface="Cabin"/>
              <a:buNone/>
              <a:defRPr sz="4300" b="0" i="0" u="none" strike="noStrike" cap="none">
                <a:solidFill>
                  <a:srgbClr val="55617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999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9999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99999D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 b="0" i="0" u="none" strike="noStrike" cap="none">
              <a:solidFill>
                <a:srgbClr val="99999D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1432559" y="359897"/>
            <a:ext cx="7406639" cy="14721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55617C"/>
              </a:buClr>
              <a:buFont typeface="Cabin"/>
              <a:buNone/>
              <a:defRPr sz="4300" b="0" i="0" u="none" strike="noStrike" cap="none">
                <a:solidFill>
                  <a:srgbClr val="55617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1432559" y="1850064"/>
            <a:ext cx="740663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" marR="0" lvl="0" indent="-2032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2600" b="0" i="0" u="none" strike="noStrike" cap="none">
                <a:solidFill>
                  <a:srgbClr val="2F374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999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9999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99999D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 b="0" i="0" u="none" strike="noStrike" cap="none">
              <a:solidFill>
                <a:srgbClr val="99999D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921433" y="1413801"/>
            <a:ext cx="210312" cy="210312"/>
          </a:xfrm>
          <a:prstGeom prst="ellipse">
            <a:avLst/>
          </a:prstGeom>
          <a:gradFill>
            <a:gsLst>
              <a:gs pos="0">
                <a:srgbClr val="FFF1BF">
                  <a:alpha val="94901"/>
                </a:srgbClr>
              </a:gs>
              <a:gs pos="50000">
                <a:srgbClr val="FFE5AC">
                  <a:alpha val="89803"/>
                </a:srgbClr>
              </a:gs>
              <a:gs pos="95000">
                <a:srgbClr val="FFCF34">
                  <a:alpha val="87843"/>
                </a:srgbClr>
              </a:gs>
              <a:gs pos="100000">
                <a:srgbClr val="FFF100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EFA90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1157175" y="1345016"/>
            <a:ext cx="64008" cy="64008"/>
          </a:xfrm>
          <a:prstGeom prst="ellipse">
            <a:avLst/>
          </a:prstGeom>
          <a:noFill/>
          <a:ln w="12700" cap="rnd" cmpd="sng">
            <a:solidFill>
              <a:srgbClr val="D2970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2282890" y="-54"/>
            <a:ext cx="6858000" cy="68580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578391" y="2600325"/>
            <a:ext cx="6400799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2500"/>
              </a:lnSpc>
              <a:spcBef>
                <a:spcPts val="0"/>
              </a:spcBef>
              <a:buClr>
                <a:srgbClr val="55617C"/>
              </a:buClr>
              <a:buFont typeface="Cabin"/>
              <a:buNone/>
              <a:defRPr sz="4000" b="1" i="0" u="none" strike="noStrike" cap="none">
                <a:solidFill>
                  <a:srgbClr val="55617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2578391" y="1066800"/>
            <a:ext cx="6400799" cy="150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18288" marR="0" lvl="0" indent="-5588" algn="l" rtl="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2F374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2463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1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239267" algn="l" rtl="0">
              <a:lnSpc>
                <a:spcPct val="100000"/>
              </a:lnSpc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82880" algn="l" rtl="0">
              <a:lnSpc>
                <a:spcPct val="100000"/>
              </a:lnSpc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193547" algn="l" rtl="0">
              <a:lnSpc>
                <a:spcPct val="100000"/>
              </a:lnSpc>
              <a:spcBef>
                <a:spcPts val="280"/>
              </a:spcBef>
              <a:buClr>
                <a:schemeClr val="accent4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999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9999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99999D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 b="0" i="0" u="none" strike="noStrike" cap="none">
              <a:solidFill>
                <a:srgbClr val="99999D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2286000" y="0"/>
            <a:ext cx="76199" cy="68580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66666">
                <a:alpha val="2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>
            <a:gsLst>
              <a:gs pos="0">
                <a:srgbClr val="FFF1BF">
                  <a:alpha val="94901"/>
                </a:srgbClr>
              </a:gs>
              <a:gs pos="50000">
                <a:srgbClr val="FFE5AC">
                  <a:alpha val="89803"/>
                </a:srgbClr>
              </a:gs>
              <a:gs pos="95000">
                <a:srgbClr val="FFCF34">
                  <a:alpha val="87843"/>
                </a:srgbClr>
              </a:gs>
              <a:gs pos="100000">
                <a:srgbClr val="FFF100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EFA90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2408064" y="2745869"/>
            <a:ext cx="64008" cy="64008"/>
          </a:xfrm>
          <a:prstGeom prst="ellipse">
            <a:avLst/>
          </a:prstGeom>
          <a:noFill/>
          <a:ln w="12700" cap="rnd" cmpd="sng">
            <a:solidFill>
              <a:srgbClr val="D2970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435608" y="274319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55617C"/>
              </a:buClr>
              <a:buFont typeface="Cabin"/>
              <a:buNone/>
              <a:defRPr sz="4300" b="0" i="0" u="none" strike="noStrike" cap="none">
                <a:solidFill>
                  <a:srgbClr val="55617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46634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7319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939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112267" algn="l" rtl="0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68580" algn="l" rtl="0">
              <a:lnSpc>
                <a:spcPct val="100000"/>
              </a:lnSpc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79247" algn="l" rtl="0">
              <a:lnSpc>
                <a:spcPct val="100000"/>
              </a:lnSpc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5276087" y="1524000"/>
            <a:ext cx="3657600" cy="46634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7319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939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112267" algn="l" rtl="0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68580" algn="l" rtl="0">
              <a:lnSpc>
                <a:spcPct val="100000"/>
              </a:lnSpc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79247" algn="l" rtl="0">
              <a:lnSpc>
                <a:spcPct val="100000"/>
              </a:lnSpc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999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9999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99999D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 b="0" i="0" u="none" strike="noStrike" cap="none">
              <a:solidFill>
                <a:srgbClr val="99999D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51603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55617C"/>
              </a:buClr>
              <a:buFont typeface="Cabin"/>
              <a:buNone/>
              <a:defRPr sz="4500" b="1" i="0" u="none" strike="noStrike" cap="none">
                <a:solidFill>
                  <a:srgbClr val="55617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328278"/>
            <a:ext cx="4023360" cy="640079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64008" marR="0" lvl="0" indent="-507" algn="l" rtl="0">
              <a:lnSpc>
                <a:spcPct val="100000"/>
              </a:lnSpc>
              <a:spcBef>
                <a:spcPts val="100"/>
              </a:spcBef>
              <a:buClr>
                <a:schemeClr val="accent1"/>
              </a:buClr>
              <a:buFont typeface="Noto Sans Symbols"/>
              <a:buNone/>
              <a:defRPr sz="1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2463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239267" algn="l" rtl="0">
              <a:lnSpc>
                <a:spcPct val="100000"/>
              </a:lnSpc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82880" algn="l" rtl="0">
              <a:lnSpc>
                <a:spcPct val="100000"/>
              </a:lnSpc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193547" algn="l" rtl="0">
              <a:lnSpc>
                <a:spcPct val="100000"/>
              </a:lnSpc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663439" y="328278"/>
            <a:ext cx="4023360" cy="640079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64008" marR="0" lvl="0" indent="-507" algn="l" rtl="0">
              <a:lnSpc>
                <a:spcPct val="100000"/>
              </a:lnSpc>
              <a:spcBef>
                <a:spcPts val="100"/>
              </a:spcBef>
              <a:buClr>
                <a:schemeClr val="accent1"/>
              </a:buClr>
              <a:buFont typeface="Noto Sans Symbols"/>
              <a:buNone/>
              <a:defRPr sz="1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2463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239267" algn="l" rtl="0">
              <a:lnSpc>
                <a:spcPct val="100000"/>
              </a:lnSpc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82880" algn="l" rtl="0">
              <a:lnSpc>
                <a:spcPct val="100000"/>
              </a:lnSpc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193547" algn="l" rtl="0">
              <a:lnSpc>
                <a:spcPct val="100000"/>
              </a:lnSpc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45720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393192" marR="0" lvl="0" indent="-156971" algn="l" rtl="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119380" algn="l" rtl="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124967" algn="l" rtl="0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81280" algn="l" rtl="0">
              <a:lnSpc>
                <a:spcPct val="100000"/>
              </a:lnSpc>
              <a:spcBef>
                <a:spcPts val="7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91947" algn="l" rtl="0">
              <a:lnSpc>
                <a:spcPct val="100000"/>
              </a:lnSpc>
              <a:spcBef>
                <a:spcPts val="7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4"/>
          </p:nvPr>
        </p:nvSpPr>
        <p:spPr>
          <a:xfrm>
            <a:off x="4663439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393192" marR="0" lvl="0" indent="-156971" algn="l" rtl="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119380" algn="l" rtl="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124967" algn="l" rtl="0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81280" algn="l" rtl="0">
              <a:lnSpc>
                <a:spcPct val="100000"/>
              </a:lnSpc>
              <a:spcBef>
                <a:spcPts val="7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91947" algn="l" rtl="0">
              <a:lnSpc>
                <a:spcPct val="100000"/>
              </a:lnSpc>
              <a:spcBef>
                <a:spcPts val="7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999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9999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99999D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 b="0" i="0" u="none" strike="noStrike" cap="none">
              <a:solidFill>
                <a:srgbClr val="99999D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435608" y="274319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55617C"/>
              </a:buClr>
              <a:buFont typeface="Cabin"/>
              <a:buNone/>
              <a:defRPr sz="4300" b="0" i="0" u="none" strike="noStrike" cap="none">
                <a:solidFill>
                  <a:srgbClr val="55617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999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9999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99999D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 b="0" i="0" u="none" strike="noStrike" cap="none">
              <a:solidFill>
                <a:srgbClr val="99999D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1014983" y="0"/>
            <a:ext cx="812901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999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9999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99999D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 b="0" i="0" u="none" strike="noStrike" cap="none">
              <a:solidFill>
                <a:srgbClr val="99999D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1014983" y="-54"/>
            <a:ext cx="73151" cy="68580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66666">
                <a:alpha val="2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16778"/>
            <a:ext cx="3809999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909"/>
              </a:lnSpc>
              <a:spcBef>
                <a:spcPts val="0"/>
              </a:spcBef>
              <a:buClr>
                <a:srgbClr val="55617C"/>
              </a:buClr>
              <a:buFont typeface="Cabin"/>
              <a:buNone/>
              <a:defRPr sz="2200" b="1" i="0" u="none" strike="noStrike" cap="none">
                <a:solidFill>
                  <a:srgbClr val="55617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406963"/>
            <a:ext cx="3809999" cy="6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" marR="0" lvl="0" indent="-7619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2463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239267" algn="l" rtl="0">
              <a:lnSpc>
                <a:spcPct val="100000"/>
              </a:lnSpc>
              <a:spcBef>
                <a:spcPts val="200"/>
              </a:spcBef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82880" algn="l" rtl="0">
              <a:lnSpc>
                <a:spcPct val="100000"/>
              </a:lnSpc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193547" algn="l" rtl="0">
              <a:lnSpc>
                <a:spcPct val="100000"/>
              </a:lnSpc>
              <a:spcBef>
                <a:spcPts val="180"/>
              </a:spcBef>
              <a:buClr>
                <a:schemeClr val="accent4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8153399" cy="3992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999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9999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99999D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 b="0" i="0" u="none" strike="noStrike" cap="none">
              <a:solidFill>
                <a:srgbClr val="99999D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tile tx="0" ty="0" sx="90000" sy="90000" flip="xy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815927" y="-815922"/>
            <a:ext cx="1638886" cy="1638886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8F8F8">
              <a:alpha val="32941"/>
            </a:srgbClr>
          </a:solidFill>
          <a:ln w="9525" cap="rnd" cmpd="sng">
            <a:solidFill>
              <a:srgbClr val="B3B3B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168816" y="21102"/>
            <a:ext cx="1702190" cy="1702190"/>
          </a:xfrm>
          <a:prstGeom prst="ellipse">
            <a:avLst/>
          </a:prstGeom>
          <a:noFill/>
          <a:ln w="27300" cap="rnd" cmpd="sng">
            <a:solidFill>
              <a:srgbClr val="EBEBE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399" dist="25400" dir="5400000" algn="tl" rotWithShape="0">
              <a:srgbClr val="99999C">
                <a:alpha val="8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" name="Shape 12"/>
          <p:cNvSpPr/>
          <p:nvPr/>
        </p:nvSpPr>
        <p:spPr>
          <a:xfrm rot="2315675">
            <a:off x="182880" y="1055077"/>
            <a:ext cx="1125716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9F9F9">
                  <a:alpha val="69803"/>
                </a:srgbClr>
              </a:gs>
              <a:gs pos="70000">
                <a:srgbClr val="FDFDFD">
                  <a:alpha val="54901"/>
                </a:srgbClr>
              </a:gs>
              <a:gs pos="100000">
                <a:srgbClr val="B8B8BC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A7A7A9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699" dist="15000" dir="4500000" algn="tl" rotWithShape="0">
              <a:srgbClr val="49494B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1012873" y="-54"/>
            <a:ext cx="8131127" cy="68580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55617C"/>
              </a:buClr>
              <a:buFont typeface="Cabin"/>
              <a:buNone/>
              <a:defRPr sz="4300" b="0" i="0" u="none" strike="noStrike" cap="none">
                <a:solidFill>
                  <a:srgbClr val="55617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999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9999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99999D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 b="0" i="0" u="none" strike="noStrike" cap="none">
              <a:solidFill>
                <a:srgbClr val="99999D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1014983" y="-54"/>
            <a:ext cx="73151" cy="68580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66666">
                <a:alpha val="2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435608" y="-213041"/>
            <a:ext cx="7498080" cy="18570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5617C"/>
              </a:buClr>
              <a:buSzPct val="25000"/>
              <a:buFont typeface="Cabin"/>
              <a:buNone/>
            </a:pPr>
            <a:r>
              <a:rPr lang="en-US" sz="4300" b="0" i="0" u="none" strike="noStrike" cap="none">
                <a:solidFill>
                  <a:srgbClr val="55617C"/>
                </a:solidFill>
                <a:latin typeface="Cabin"/>
                <a:ea typeface="Cabin"/>
                <a:cs typeface="Cabin"/>
                <a:sym typeface="Cabin"/>
              </a:rPr>
              <a:t>Why have preseason coaches’ meetings?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1435608" y="1356359"/>
            <a:ext cx="7498080" cy="55016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89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592"/>
              <a:buFont typeface="Noto Sans Symbols"/>
              <a:buChar char="●"/>
            </a:pPr>
            <a:r>
              <a:rPr lang="en-US" sz="272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Front load</a:t>
            </a:r>
            <a:r>
              <a:rPr lang="en-US" sz="272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– anticipate potential issues and provide information to help avoid those issues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592"/>
              <a:buFont typeface="Noto Sans Symbols"/>
              <a:buNone/>
            </a:pPr>
            <a:endParaRPr sz="272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9333"/>
              <a:buFont typeface="Noto Sans Symbols"/>
              <a:buChar char="●"/>
            </a:pPr>
            <a:r>
              <a:rPr lang="en-US" sz="2380" b="1" i="0" u="none" strike="noStrike" cap="none">
                <a:solidFill>
                  <a:srgbClr val="D8243D"/>
                </a:solidFill>
                <a:latin typeface="Cabin"/>
                <a:ea typeface="Cabin"/>
                <a:cs typeface="Cabin"/>
                <a:sym typeface="Cabin"/>
              </a:rPr>
              <a:t>Fourteen Legal Duties of Athletic Personnel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9333"/>
              <a:buFont typeface="Noto Sans Symbols"/>
              <a:buNone/>
            </a:pPr>
            <a:endParaRPr sz="2380" b="1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9333"/>
              <a:buFont typeface="Noto Sans Symbols"/>
              <a:buChar char="●"/>
            </a:pPr>
            <a:r>
              <a:rPr lang="en-US" sz="2380" b="1" i="0" u="none" strike="noStrike" cap="none">
                <a:solidFill>
                  <a:srgbClr val="D8243D"/>
                </a:solidFill>
                <a:latin typeface="Cabin"/>
                <a:ea typeface="Cabin"/>
                <a:cs typeface="Cabin"/>
                <a:sym typeface="Cabin"/>
              </a:rPr>
              <a:t>Duty to Plan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592"/>
              <a:buFont typeface="Noto Sans Symbols"/>
              <a:buNone/>
            </a:pPr>
            <a:endParaRPr sz="272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592"/>
              <a:buFont typeface="Noto Sans Symbols"/>
              <a:buChar char="●"/>
            </a:pPr>
            <a:r>
              <a:rPr lang="en-US" sz="272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Verbally</a:t>
            </a:r>
            <a:r>
              <a:rPr lang="en-US" sz="272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explain school policies and procedures</a:t>
            </a:r>
          </a:p>
          <a:p>
            <a:pPr marL="640080" marR="0" lvl="1" indent="-2463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99166"/>
              <a:buFont typeface="Verdana"/>
              <a:buChar char="◦"/>
            </a:pPr>
            <a:r>
              <a:rPr lang="en-US" sz="238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Athletic clearances</a:t>
            </a:r>
          </a:p>
          <a:p>
            <a:pPr marL="640080" marR="0" lvl="1" indent="-2463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99166"/>
              <a:buFont typeface="Verdana"/>
              <a:buChar char="◦"/>
            </a:pPr>
            <a:r>
              <a:rPr lang="en-US" sz="238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Coaches’ clearances</a:t>
            </a:r>
          </a:p>
          <a:p>
            <a:pPr marL="640080" marR="0" lvl="1" indent="-2463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99166"/>
              <a:buFont typeface="Verdana"/>
              <a:buChar char="◦"/>
            </a:pPr>
            <a:r>
              <a:rPr lang="en-US" sz="238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Liability issues</a:t>
            </a:r>
          </a:p>
          <a:p>
            <a:pPr marL="640080" marR="0" lvl="1" indent="-246380" algn="l" rtl="0">
              <a:lnSpc>
                <a:spcPct val="90000"/>
              </a:lnSpc>
              <a:spcBef>
                <a:spcPts val="550"/>
              </a:spcBef>
              <a:buClr>
                <a:schemeClr val="accent1"/>
              </a:buClr>
              <a:buSzPct val="99166"/>
              <a:buFont typeface="Verdana"/>
              <a:buChar char="◦"/>
            </a:pPr>
            <a:r>
              <a:rPr lang="en-US" sz="238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Money issues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1435608" y="428625"/>
            <a:ext cx="7498080" cy="64293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2296" marR="0" lvl="0" indent="-609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6. Fundraisers, Purchases and Budgets </a:t>
            </a:r>
          </a:p>
          <a:p>
            <a:pPr marL="596646" marR="0" lvl="0" indent="-509778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bin"/>
              <a:buAutoNum type="alphaLcPeriod"/>
            </a:pPr>
            <a:r>
              <a:rPr lang="en-US" sz="2200"/>
              <a:t>Review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ASB policies and procedures when handling money </a:t>
            </a:r>
          </a:p>
          <a:p>
            <a:pPr marL="596646" marR="0" lvl="0" indent="-509778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bin"/>
              <a:buAutoNum type="alphaLcPeriod"/>
            </a:pPr>
            <a:r>
              <a:rPr lang="en-US" sz="2200"/>
              <a:t>Review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Booster Club</a:t>
            </a:r>
            <a:r>
              <a:rPr lang="en-US" sz="2200"/>
              <a:t> responsibilities</a:t>
            </a:r>
          </a:p>
          <a:p>
            <a:pPr marL="596646" marR="0" lvl="0" indent="-509778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bin"/>
              <a:buAutoNum type="alphaLcPeriod"/>
            </a:pPr>
            <a:r>
              <a:rPr lang="en-US" sz="2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Maintaining Budgets and Conducting Fundraisers</a:t>
            </a: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200"/>
          </a:p>
          <a:p>
            <a:pPr marL="82296" lvl="0" indent="-6096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200" b="1"/>
              <a:t>7. CIF and League Rules</a:t>
            </a:r>
          </a:p>
          <a:p>
            <a:pPr marL="596646" lvl="0" indent="-546354" rtl="0">
              <a:lnSpc>
                <a:spcPct val="80000"/>
              </a:lnSpc>
              <a:spcBef>
                <a:spcPts val="0"/>
              </a:spcBef>
              <a:buSzPct val="100000"/>
              <a:buFont typeface="Cabin"/>
              <a:buAutoNum type="alphaLcPeriod"/>
            </a:pPr>
            <a:r>
              <a:rPr lang="en-US" sz="2200"/>
              <a:t>Be knowledgeable of rule changes/revisions and communicate to all levels,  Athletic Directors, and Administration.</a:t>
            </a:r>
          </a:p>
          <a:p>
            <a:pPr marL="596646" lvl="0" indent="-546354" rtl="0">
              <a:lnSpc>
                <a:spcPct val="80000"/>
              </a:lnSpc>
              <a:spcBef>
                <a:spcPts val="0"/>
              </a:spcBef>
              <a:buSzPct val="100000"/>
              <a:buFont typeface="Cabin"/>
              <a:buAutoNum type="alphaLcPeriod"/>
            </a:pPr>
            <a:r>
              <a:rPr lang="en-US" sz="2200"/>
              <a:t>CIF Blue Book available online (cifss.org)</a:t>
            </a:r>
          </a:p>
          <a:p>
            <a:pPr marL="596646" lvl="0" indent="-546354" rtl="0">
              <a:lnSpc>
                <a:spcPct val="80000"/>
              </a:lnSpc>
              <a:spcBef>
                <a:spcPts val="0"/>
              </a:spcBef>
              <a:buSzPct val="100000"/>
              <a:buFont typeface="Cabin"/>
              <a:buAutoNum type="alphaLcPeriod"/>
            </a:pPr>
            <a:r>
              <a:rPr lang="en-US" sz="2200"/>
              <a:t>Address Athletic Director for current copies of the League bylaws for your sport.</a:t>
            </a: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200"/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buNone/>
            </a:pPr>
            <a:endParaRPr sz="296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1435608" y="238125"/>
            <a:ext cx="7498080" cy="6413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2296" marR="0" lvl="0" indent="-6096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24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 </a:t>
            </a:r>
          </a:p>
          <a:p>
            <a:pPr marL="82296" marR="0" lvl="0" indent="-6096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24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8. Facilities Maintenance </a:t>
            </a:r>
          </a:p>
          <a:p>
            <a:pPr lvl="1" indent="393700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98000"/>
              <a:buFont typeface="Arial"/>
              <a:buChar char="•"/>
            </a:pPr>
            <a:r>
              <a:rPr lang="en-US" sz="1960" b="1">
                <a:solidFill>
                  <a:srgbClr val="D8243D"/>
                </a:solidFill>
              </a:rPr>
              <a:t>Duty to Provide Proper Equipment</a:t>
            </a:r>
          </a:p>
          <a:p>
            <a:pPr lvl="1" indent="393700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98000"/>
              <a:buFont typeface="Arial"/>
              <a:buChar char="•"/>
            </a:pPr>
            <a:r>
              <a:rPr lang="en-US" sz="1960" b="1">
                <a:solidFill>
                  <a:srgbClr val="D8243D"/>
                </a:solidFill>
              </a:rPr>
              <a:t>Duty to Maintain Safe Playing Conditions</a:t>
            </a:r>
          </a:p>
          <a:p>
            <a:pPr marL="82296" marR="0" lvl="0" indent="-6096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240" b="1"/>
          </a:p>
          <a:p>
            <a:pPr marL="916686" marR="0" lvl="1" indent="-522986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98000"/>
              <a:buFont typeface="Cabin"/>
              <a:buAutoNum type="alphaLcPeriod"/>
            </a:pPr>
            <a:r>
              <a:rPr lang="en-US" sz="196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Report needed repairs and/or cleaning needs in a timely manner.</a:t>
            </a:r>
          </a:p>
          <a:p>
            <a:pPr marL="916686" marR="0" lvl="1" indent="-522986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98000"/>
              <a:buFont typeface="Cabin"/>
              <a:buAutoNum type="alphaLcPeriod"/>
            </a:pPr>
            <a:r>
              <a:rPr lang="en-US" sz="196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Any issues of liability need to be reported immediately.</a:t>
            </a:r>
          </a:p>
          <a:p>
            <a:pPr marL="916686" marR="0" lvl="1" indent="-522986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98000"/>
              <a:buFont typeface="Cabin"/>
              <a:buAutoNum type="alphaLcPeriod"/>
            </a:pPr>
            <a:r>
              <a:rPr lang="en-US" sz="196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On holiday’s or any other time custodians are not present, please ensure that facilities are secure before you leave campus. </a:t>
            </a:r>
          </a:p>
          <a:p>
            <a:pPr marL="916686" marR="0" lvl="1" indent="-522986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98000"/>
              <a:buFont typeface="Cabin"/>
              <a:buAutoNum type="alphaLcPeriod"/>
            </a:pPr>
            <a:r>
              <a:rPr lang="en-US" sz="1960" b="0" i="1" u="none" strike="noStrike" cap="none">
                <a:solidFill>
                  <a:srgbClr val="0070C0"/>
                </a:solidFill>
                <a:latin typeface="Cabin"/>
                <a:ea typeface="Cabin"/>
                <a:cs typeface="Cabin"/>
                <a:sym typeface="Cabin"/>
              </a:rPr>
              <a:t>Do NOT change or alter any structures without prior approval from the District!</a:t>
            </a:r>
          </a:p>
          <a:p>
            <a:pPr marL="916686" marR="0" lvl="1" indent="-522986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98000"/>
              <a:buFont typeface="Cabin"/>
              <a:buNone/>
            </a:pPr>
            <a:endParaRPr sz="1960" b="0" i="1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916686" marR="0" lvl="1" indent="-522986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1818"/>
              <a:buFont typeface="Cabin"/>
              <a:buNone/>
            </a:pPr>
            <a:endParaRPr sz="224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1454"/>
              <a:buFont typeface="Noto Sans Symbols"/>
              <a:buNone/>
            </a:pPr>
            <a:endParaRPr sz="224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1435608" y="190500"/>
            <a:ext cx="7498080" cy="6057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2296" marR="0" lvl="0" indent="-609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24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9. Supervision – athletic period</a:t>
            </a:r>
          </a:p>
          <a:p>
            <a:pPr marL="916686" lvl="1" indent="-522986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101818"/>
              <a:buFont typeface="Cabin"/>
              <a:buNone/>
            </a:pPr>
            <a:endParaRPr sz="2240"/>
          </a:p>
          <a:p>
            <a:pPr lvl="0" indent="76200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81454"/>
              <a:buFont typeface="Noto Sans Symbols"/>
              <a:buChar char="●"/>
            </a:pPr>
            <a:r>
              <a:rPr lang="en-US" sz="2240" b="1">
                <a:solidFill>
                  <a:srgbClr val="D8243D"/>
                </a:solidFill>
              </a:rPr>
              <a:t>Duty to Supervise</a:t>
            </a:r>
          </a:p>
          <a:p>
            <a:pPr marL="82296" marR="0" lvl="0" indent="-6096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24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916686" marR="0" lvl="1" indent="-522986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1818"/>
              <a:buFont typeface="Cabin"/>
              <a:buAutoNum type="alphaLcPeriod"/>
            </a:pPr>
            <a:r>
              <a:rPr lang="en-US" sz="224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All students must be supervised during 6</a:t>
            </a:r>
            <a:r>
              <a:rPr lang="en-US" sz="2240" b="0" i="0" u="none" strike="noStrike" cap="none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</a:t>
            </a:r>
            <a:r>
              <a:rPr lang="en-US" sz="224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Period!</a:t>
            </a:r>
          </a:p>
          <a:p>
            <a:pPr marL="916686" marR="0" lvl="1" indent="-522986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1818"/>
              <a:buFont typeface="Cabin"/>
              <a:buAutoNum type="alphaLcPeriod"/>
            </a:pPr>
            <a:r>
              <a:rPr lang="en-US" sz="224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Student athletes not attending a contest must be supervised by a coach.</a:t>
            </a:r>
          </a:p>
          <a:p>
            <a:pPr marL="916686" marR="0" lvl="1" indent="-522986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1818"/>
              <a:buFont typeface="Cabin"/>
              <a:buAutoNum type="alphaLcPeriod"/>
            </a:pPr>
            <a:r>
              <a:rPr lang="en-US" sz="2240" b="0" i="0" u="none" strike="noStrike" cap="none">
                <a:solidFill>
                  <a:srgbClr val="0070C0"/>
                </a:solidFill>
                <a:latin typeface="Cabin"/>
                <a:ea typeface="Cabin"/>
                <a:cs typeface="Cabin"/>
                <a:sym typeface="Cabin"/>
              </a:rPr>
              <a:t>Period 6 – Seniors/Non-Athletes cannot just “hang out”. They have two options; they can be removed from Period 6 with no credits, suit-up and participate with coach for the remainder of the semester. </a:t>
            </a:r>
          </a:p>
          <a:p>
            <a:pPr marL="457200" marR="0" lvl="0" indent="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None/>
            </a:pPr>
            <a:endParaRPr/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1454"/>
              <a:buFont typeface="Noto Sans Symbols"/>
              <a:buChar char="●"/>
            </a:pPr>
            <a:endParaRPr sz="2240" b="0" i="0" u="none" strike="noStrike" cap="none">
              <a:solidFill>
                <a:srgbClr val="D8243D"/>
              </a:solidFill>
              <a:latin typeface="Cabin"/>
              <a:ea typeface="Cabin"/>
              <a:cs typeface="Cabin"/>
              <a:sym typeface="Cabin"/>
            </a:endParaRPr>
          </a:p>
          <a:p>
            <a:pPr marL="916686" marR="0" lvl="1" indent="-522986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1818"/>
              <a:buFont typeface="Cabin"/>
              <a:buNone/>
            </a:pPr>
            <a:endParaRPr sz="224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82296" marR="0" lvl="0" indent="-6096" algn="l" rtl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sz="224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1435608" y="158750"/>
            <a:ext cx="7498080" cy="6699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2296" marR="0" lvl="0" indent="-60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10. Eligibility</a:t>
            </a:r>
          </a:p>
          <a:p>
            <a:pPr marL="82296" marR="0" lvl="0" indent="-609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000"/>
              <a:t>review eligibility regulations</a:t>
            </a:r>
          </a:p>
          <a:p>
            <a:pPr marL="82296" marR="0" lvl="0" indent="-609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000" b="1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82296" marR="0" lvl="0" indent="-609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11. Transportation</a:t>
            </a:r>
          </a:p>
          <a:p>
            <a:pPr lvl="0" indent="76200" rtl="0">
              <a:spcBef>
                <a:spcPts val="0"/>
              </a:spcBef>
              <a:buClr>
                <a:schemeClr val="accent1"/>
              </a:buClr>
              <a:buSzPct val="80000"/>
              <a:buFont typeface="Arial"/>
              <a:buChar char="•"/>
            </a:pPr>
            <a:r>
              <a:rPr lang="en-US" sz="2000" b="1">
                <a:solidFill>
                  <a:srgbClr val="D8243D"/>
                </a:solidFill>
              </a:rPr>
              <a:t>Duty to Provide Proper Transportation</a:t>
            </a:r>
          </a:p>
          <a:p>
            <a:pPr marL="596646" marR="0" lvl="0" indent="-52044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bin"/>
              <a:buAutoNum type="alphaLcPeriod"/>
            </a:pPr>
            <a:r>
              <a:rPr lang="en-US" sz="2000"/>
              <a:t>Review district/school transportation procedures </a:t>
            </a:r>
          </a:p>
          <a:p>
            <a:pPr marL="82296" marR="0" lvl="0" indent="-609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82296" marR="0" lvl="0" indent="-609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12.  CIF protocol regarding concussions</a:t>
            </a:r>
          </a:p>
          <a:p>
            <a:pPr marL="596646" marR="0" lvl="0" indent="-52044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bin"/>
              <a:buAutoNum type="alphaLcPeriod"/>
            </a:pPr>
            <a:r>
              <a:rPr lang="en-US" sz="2000"/>
              <a:t>R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eview and be aware of CIF procedures relative to student-athletes with concussions.</a:t>
            </a:r>
          </a:p>
          <a:p>
            <a:pPr marL="82296" marR="0" lvl="0" indent="-609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 </a:t>
            </a:r>
          </a:p>
          <a:p>
            <a:pPr marL="82296" lvl="0" indent="-6096" rtl="0">
              <a:spcBef>
                <a:spcPts val="0"/>
              </a:spcBef>
              <a:buNone/>
            </a:pPr>
            <a:r>
              <a:rPr lang="en-US" sz="2000" b="1"/>
              <a:t>13.  Review Risk Management Plan</a:t>
            </a:r>
          </a:p>
          <a:p>
            <a:pPr lvl="0" indent="76200" rtl="0">
              <a:spcBef>
                <a:spcPts val="0"/>
              </a:spcBef>
              <a:buClr>
                <a:schemeClr val="accent1"/>
              </a:buClr>
              <a:buSzPct val="80000"/>
              <a:buFont typeface="Arial"/>
              <a:buChar char="•"/>
            </a:pPr>
            <a:r>
              <a:rPr lang="en-US" sz="2000" b="1">
                <a:solidFill>
                  <a:srgbClr val="D8243D"/>
                </a:solidFill>
              </a:rPr>
              <a:t>Duty to develop/follow an emergency response plan</a:t>
            </a:r>
          </a:p>
          <a:p>
            <a:pPr marL="457200" lvl="0" indent="-355600" rtl="0">
              <a:spcBef>
                <a:spcPts val="0"/>
              </a:spcBef>
              <a:buSzPct val="100000"/>
              <a:buAutoNum type="alphaLcPeriod"/>
            </a:pPr>
            <a:r>
              <a:rPr lang="en-US" sz="2000"/>
              <a:t>Review and be aware of site Risk Management Plan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82296" marR="0" lvl="0" indent="-609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	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</a:p>
          <a:p>
            <a:pPr marL="82296" marR="0" lvl="0" indent="-6096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5486400"/>
            <a:ext cx="3880103" cy="124053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1828800" y="304800"/>
            <a:ext cx="5199821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Background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914400" y="1295400"/>
            <a:ext cx="6858000" cy="35394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Lakewood High School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Location:  Lakewood,  California (Long Beach Unified School District)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Enrollment – 3500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League Affiliation – Harry J. Moore League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22 Boys’ and Girls’ varsity sports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Boys’ AD and Girls’ AD share responsibilites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332099" y="93125"/>
            <a:ext cx="7548600" cy="676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algn="ctr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 b="1">
                <a:latin typeface="Times New Roman"/>
                <a:ea typeface="Times New Roman"/>
                <a:cs typeface="Times New Roman"/>
                <a:sym typeface="Times New Roman"/>
              </a:rPr>
              <a:t>Fourteen Legal Duties of Athletic Personnel</a:t>
            </a: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 b="1">
                <a:latin typeface="Times New Roman"/>
                <a:ea typeface="Times New Roman"/>
                <a:cs typeface="Times New Roman"/>
                <a:sym typeface="Times New Roman"/>
              </a:rPr>
              <a:t>Duty to Plan</a:t>
            </a:r>
          </a:p>
          <a:p>
            <a:pPr marL="685800" lvl="2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Have a yearly plan, keep it, and follow it</a:t>
            </a:r>
          </a:p>
          <a:p>
            <a:pPr marL="685800" lvl="2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Prevent or reduce injury and loss by developing responsive strategies in:</a:t>
            </a:r>
          </a:p>
          <a:p>
            <a:pPr marL="1143000" lvl="3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Coaching competence</a:t>
            </a:r>
          </a:p>
          <a:p>
            <a:pPr marL="1143000" lvl="3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Medical screening</a:t>
            </a:r>
          </a:p>
          <a:p>
            <a:pPr marL="1143000" lvl="3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Appropriate activities that consider age, maturity, and environmental conditions</a:t>
            </a:r>
          </a:p>
          <a:p>
            <a:pPr marL="1143000" lvl="3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Injury response</a:t>
            </a:r>
          </a:p>
          <a:p>
            <a:pPr marL="1143000" lvl="3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Warnings to athletes and their families</a:t>
            </a:r>
          </a:p>
          <a:p>
            <a:pPr marL="1143000" lvl="3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Child advocacy in cases of alcohol and other drug abuse or family neglect or abuse</a:t>
            </a: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 b="1">
                <a:latin typeface="Times New Roman"/>
                <a:ea typeface="Times New Roman"/>
                <a:cs typeface="Times New Roman"/>
                <a:sym typeface="Times New Roman"/>
              </a:rPr>
              <a:t>Duty to Supervise</a:t>
            </a:r>
          </a:p>
          <a:p>
            <a:pPr marL="685800" lvl="2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A coach must be:</a:t>
            </a:r>
          </a:p>
          <a:p>
            <a:pPr marL="1143000" lvl="3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Physically present</a:t>
            </a:r>
          </a:p>
          <a:p>
            <a:pPr marL="1143000" lvl="3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Provide competent instruction</a:t>
            </a:r>
          </a:p>
          <a:p>
            <a:pPr marL="1143000" lvl="3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Structure practices that are appropriate for the age and maturity of players</a:t>
            </a:r>
          </a:p>
          <a:p>
            <a:pPr marL="1143000" lvl="3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Prevent foreseeable injuries and respond to injury or trauma in an approved manner</a:t>
            </a:r>
          </a:p>
          <a:p>
            <a:pPr marL="685800" lvl="2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This duty requires supervisors to ensure that facilities are locked and that students are denied access when a competent staff member cannot be physically present to supervise</a:t>
            </a:r>
          </a:p>
          <a:p>
            <a:pPr marL="685800" lvl="2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A coach must also supervise the condition, safe usage, maintenance and upkeep of equipment and facilities</a:t>
            </a: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 b="1">
                <a:latin typeface="Times New Roman"/>
                <a:ea typeface="Times New Roman"/>
                <a:cs typeface="Times New Roman"/>
                <a:sym typeface="Times New Roman"/>
              </a:rPr>
              <a:t>Duty to Assess an Athlete’s Readiness for Practice and Competition</a:t>
            </a:r>
          </a:p>
          <a:p>
            <a:pPr marL="685800" lvl="2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Coaches are required to access the health and physical or maturational readiness skills and physical condition of athletes</a:t>
            </a:r>
          </a:p>
          <a:p>
            <a:pPr marL="685800" lvl="2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Athletes must be medically screened in accordance with CIF regulations before participating in tryouts, practice, or competition</a:t>
            </a:r>
          </a:p>
          <a:p>
            <a:pPr marL="685800" lvl="2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Injured athletes who require the services of a physician may not return to practice or competition without written permission of the physician</a:t>
            </a: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 b="1">
                <a:latin typeface="Times New Roman"/>
                <a:ea typeface="Times New Roman"/>
                <a:cs typeface="Times New Roman"/>
                <a:sym typeface="Times New Roman"/>
              </a:rPr>
              <a:t>Duty to Maintain Safe Playing Conditions</a:t>
            </a:r>
          </a:p>
          <a:p>
            <a:pPr marL="685800" lvl="2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Coaches are considered trained professionals who possess a higher level of knowledge and skill that permits them to identify foreseeable causes of injury inherent in defective equipment or hazardous environments</a:t>
            </a:r>
          </a:p>
          <a:p>
            <a:pPr marL="685800" lvl="2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Weather conditions must be considered and athletes should not be subjected to intense or prolonged conditioning during periods of extreme heat and humidity</a:t>
            </a:r>
          </a:p>
          <a:p>
            <a:pPr marL="685800" lvl="2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A plan for monitoring and responding to dangerous weather conditions is necessary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1332099" y="93125"/>
            <a:ext cx="7548600" cy="676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 b="1">
                <a:latin typeface="Times New Roman"/>
                <a:ea typeface="Times New Roman"/>
                <a:cs typeface="Times New Roman"/>
                <a:sym typeface="Times New Roman"/>
              </a:rPr>
              <a:t>Duty to Provide Proper Equipment</a:t>
            </a:r>
          </a:p>
          <a:p>
            <a:pPr marL="685800" lvl="2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Coaches must ensure that athletes are properly equipped with clean, durable and safe equipment</a:t>
            </a:r>
          </a:p>
          <a:p>
            <a:pPr marL="685800" lvl="2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Protective equipment must carry a NOCSAE (National Operating Commission on Safety in Athletic Equipment) certification and must be checked for proper fit and wearing</a:t>
            </a:r>
          </a:p>
          <a:p>
            <a:pPr marL="685800" lvl="2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Athletes must wear protective equipment any time they are exposed to the full rigors of contact in practice or competition</a:t>
            </a: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 b="1">
                <a:latin typeface="Times New Roman"/>
                <a:ea typeface="Times New Roman"/>
                <a:cs typeface="Times New Roman"/>
                <a:sym typeface="Times New Roman"/>
              </a:rPr>
              <a:t>Duty to Instruct Properly</a:t>
            </a:r>
          </a:p>
          <a:p>
            <a:pPr marL="685800" lvl="2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Athletic practices must be characterized by instruction that accounts for a logical sequence of fundamentals that lead to an enhanced progression of player knowledge, skill and capability</a:t>
            </a:r>
          </a:p>
          <a:p>
            <a:pPr marL="685800" lvl="2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Instruction must demonstrate appropriate and safe technique and must include warning about unsafe technique and prohibited practices</a:t>
            </a: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 b="1">
                <a:latin typeface="Times New Roman"/>
                <a:ea typeface="Times New Roman"/>
                <a:cs typeface="Times New Roman"/>
                <a:sym typeface="Times New Roman"/>
              </a:rPr>
              <a:t>Duty to Match Athletes During Practice</a:t>
            </a:r>
          </a:p>
          <a:p>
            <a:pPr marL="685800" lvl="2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Athletes in practices should be matched with consideration for:</a:t>
            </a:r>
          </a:p>
          <a:p>
            <a:pPr marL="1143000" lvl="3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Maturity</a:t>
            </a:r>
          </a:p>
          <a:p>
            <a:pPr marL="1143000" lvl="3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Skill</a:t>
            </a:r>
          </a:p>
          <a:p>
            <a:pPr marL="1143000" lvl="3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Age</a:t>
            </a:r>
          </a:p>
          <a:p>
            <a:pPr marL="1143000" lvl="3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Size</a:t>
            </a:r>
          </a:p>
          <a:p>
            <a:pPr marL="1143000" lvl="3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Speed</a:t>
            </a: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 b="1">
                <a:latin typeface="Times New Roman"/>
                <a:ea typeface="Times New Roman"/>
                <a:cs typeface="Times New Roman"/>
                <a:sym typeface="Times New Roman"/>
              </a:rPr>
              <a:t>Duty to Condition Properly</a:t>
            </a:r>
          </a:p>
          <a:p>
            <a:pPr marL="685800" lvl="2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Practices must account for a progression of cardiovascular and musculoskeletal conditioning regimens that prepare athletes sequentially for more challenging practices and competitive activities</a:t>
            </a:r>
          </a:p>
          <a:p>
            <a:pPr marL="685800" lvl="2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Consideration must be given to weather, maturational and readiness factors</a:t>
            </a:r>
          </a:p>
          <a:p>
            <a:pPr marL="228600" lvl="0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 b="1">
                <a:latin typeface="Times New Roman"/>
                <a:ea typeface="Times New Roman"/>
                <a:cs typeface="Times New Roman"/>
                <a:sym typeface="Times New Roman"/>
              </a:rPr>
              <a:t>Duty to Warn</a:t>
            </a:r>
          </a:p>
          <a:p>
            <a:pPr marL="685800" lvl="2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Coaches are required to warn parents and athletes of unsafe practices specific to a sport and the potential for injury or death</a:t>
            </a:r>
          </a:p>
          <a:p>
            <a:pPr marL="685800" lvl="2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A generic warning, signed by both athletes and parents is included in the physical packet but sport specific warnings should be included at the parent meetings for specific sports</a:t>
            </a:r>
          </a:p>
          <a:p>
            <a:pPr marL="0" lvl="0" indent="0">
              <a:spcBef>
                <a:spcPts val="0"/>
              </a:spcBef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 b="1">
                <a:latin typeface="Times New Roman"/>
                <a:ea typeface="Times New Roman"/>
                <a:cs typeface="Times New Roman"/>
                <a:sym typeface="Times New Roman"/>
              </a:rPr>
              <a:t>Duty to Ensure Athletes are Covered by Injury Insurance</a:t>
            </a:r>
          </a:p>
          <a:p>
            <a:pPr marL="685800" lvl="2" indent="-3048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Athletes must be cleared through the athletic office prior to participation and should not be allowed to participate without this clearance</a:t>
            </a:r>
          </a:p>
          <a:p>
            <a:pPr marL="0" lvl="0" indent="0">
              <a:spcBef>
                <a:spcPts val="0"/>
              </a:spcBef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1332099" y="93125"/>
            <a:ext cx="7548600" cy="676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69850" rtl="0">
              <a:spcBef>
                <a:spcPts val="0"/>
              </a:spcBef>
              <a:buClr>
                <a:srgbClr val="000000"/>
              </a:buClr>
              <a:buSzPct val="68750"/>
              <a:buNone/>
            </a:pPr>
            <a:endParaRPr sz="1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3048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 b="1">
                <a:latin typeface="Times New Roman"/>
                <a:ea typeface="Times New Roman"/>
                <a:cs typeface="Times New Roman"/>
                <a:sym typeface="Times New Roman"/>
              </a:rPr>
              <a:t>Duty to Provide Emergency Care</a:t>
            </a:r>
          </a:p>
          <a:p>
            <a:pPr marL="685800" lvl="2" indent="-3048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Coaches are expected to be able to administer approved, prioritized, standard first aid procedures in response to a range of traumatic injuries</a:t>
            </a:r>
          </a:p>
          <a:p>
            <a:pPr marL="0" lvl="0" indent="-69850" rtl="0">
              <a:spcBef>
                <a:spcPts val="0"/>
              </a:spcBef>
              <a:buClr>
                <a:srgbClr val="000000"/>
              </a:buClr>
              <a:buSzPct val="91666"/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3048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 b="1">
                <a:latin typeface="Times New Roman"/>
                <a:ea typeface="Times New Roman"/>
                <a:cs typeface="Times New Roman"/>
                <a:sym typeface="Times New Roman"/>
              </a:rPr>
              <a:t>Duty to Develop/Follow an Emergency Response Plan</a:t>
            </a:r>
          </a:p>
          <a:p>
            <a:pPr marL="685800" lvl="2" indent="-3048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Plans must be in place to:</a:t>
            </a:r>
          </a:p>
          <a:p>
            <a:pPr marL="1143000" lvl="3" indent="-3048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Manage uninjured team members while emergency care is being administered to an injured athlete</a:t>
            </a:r>
          </a:p>
          <a:p>
            <a:pPr marL="1143000" lvl="3" indent="-3048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Ensure access to a stocked first aid kit, spine board and other emergency response equipment</a:t>
            </a:r>
          </a:p>
          <a:p>
            <a:pPr marL="1143000" lvl="3" indent="-3048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Access to a telephone and ensure a timely call to EMS</a:t>
            </a:r>
          </a:p>
          <a:p>
            <a:pPr marL="1143000" lvl="3" indent="-3048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Expedite rapid access by EMS to the injured athlete by stationing coaches or team members at driveways, parking lots, entry doors and remote hallways</a:t>
            </a:r>
          </a:p>
          <a:p>
            <a:pPr marL="0" lvl="0" indent="-69850" rtl="0">
              <a:spcBef>
                <a:spcPts val="0"/>
              </a:spcBef>
              <a:buClr>
                <a:srgbClr val="000000"/>
              </a:buClr>
              <a:buSzPct val="91666"/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3048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 b="1">
                <a:latin typeface="Times New Roman"/>
                <a:ea typeface="Times New Roman"/>
                <a:cs typeface="Times New Roman"/>
                <a:sym typeface="Times New Roman"/>
              </a:rPr>
              <a:t>Duty to Provide Proper Transportation</a:t>
            </a:r>
          </a:p>
          <a:p>
            <a:pPr marL="685800" lvl="2" indent="-3048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District transportation should be utilized as much as possible for travel to athletic events</a:t>
            </a:r>
          </a:p>
          <a:p>
            <a:pPr marL="685800" lvl="2" indent="-3048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Ensure that all athletes are on the bus before it departs from an away contest</a:t>
            </a:r>
          </a:p>
          <a:p>
            <a:pPr marL="685800" lvl="2" indent="-3048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Coaches and/or parent drivers must have district volunteer driver forms to drive athletes</a:t>
            </a:r>
          </a:p>
          <a:p>
            <a:pPr marL="0" lvl="0" indent="-69850" rtl="0">
              <a:spcBef>
                <a:spcPts val="0"/>
              </a:spcBef>
              <a:buClr>
                <a:srgbClr val="000000"/>
              </a:buClr>
              <a:buSzPct val="91666"/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3048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 b="1">
                <a:latin typeface="Times New Roman"/>
                <a:ea typeface="Times New Roman"/>
                <a:cs typeface="Times New Roman"/>
                <a:sym typeface="Times New Roman"/>
              </a:rPr>
              <a:t>Duty to Select, Train, and Supervise Coaches</a:t>
            </a:r>
          </a:p>
          <a:p>
            <a:pPr marL="685800" lvl="2" indent="-3048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Athletic administrators will be expected to ensure coaches are capable of providing safe conditions and activities as outlined in the preceding list of 13 duties</a:t>
            </a:r>
          </a:p>
          <a:p>
            <a:pPr marL="2286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ctrTitle"/>
          </p:nvPr>
        </p:nvSpPr>
        <p:spPr>
          <a:xfrm>
            <a:off x="1432559" y="747825"/>
            <a:ext cx="7406639" cy="16628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5617C"/>
              </a:buClr>
              <a:buSzPct val="25000"/>
              <a:buFont typeface="Cabin"/>
              <a:buNone/>
            </a:pPr>
            <a:r>
              <a:rPr lang="en-US" sz="3240" b="1"/>
              <a:t>SAMPLE </a:t>
            </a:r>
            <a:r>
              <a:rPr lang="en-US" sz="3240" b="1" i="0" u="none" strike="noStrike" cap="none">
                <a:solidFill>
                  <a:srgbClr val="55617C"/>
                </a:solidFill>
                <a:latin typeface="Cabin"/>
                <a:ea typeface="Cabin"/>
                <a:cs typeface="Cabin"/>
                <a:sym typeface="Cabin"/>
              </a:rPr>
              <a:t>COACHES’ MEETING</a:t>
            </a:r>
            <a:br>
              <a:rPr lang="en-US" sz="3240" b="0" i="0" u="none" strike="noStrike" cap="none">
                <a:solidFill>
                  <a:srgbClr val="55617C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3240" b="1" i="0" u="none" strike="noStrike" cap="none">
                <a:solidFill>
                  <a:srgbClr val="55617C"/>
                </a:solidFill>
                <a:latin typeface="Cabin"/>
                <a:ea typeface="Cabin"/>
                <a:cs typeface="Cabin"/>
                <a:sym typeface="Cabin"/>
              </a:rPr>
              <a:t>Agenda</a:t>
            </a:r>
            <a:br>
              <a:rPr lang="en-US" sz="3870" b="1" i="0" u="none" strike="noStrike" cap="none">
                <a:solidFill>
                  <a:srgbClr val="55617C"/>
                </a:solidFill>
                <a:latin typeface="Cabin"/>
                <a:ea typeface="Cabin"/>
                <a:cs typeface="Cabin"/>
                <a:sym typeface="Cabin"/>
              </a:rPr>
            </a:br>
            <a:endParaRPr lang="en-US" sz="3870" b="1" i="0" u="none" strike="noStrike" cap="none">
              <a:solidFill>
                <a:srgbClr val="55617C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ubTitle" idx="1"/>
          </p:nvPr>
        </p:nvSpPr>
        <p:spPr>
          <a:xfrm>
            <a:off x="1432559" y="1948959"/>
            <a:ext cx="7406639" cy="49090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0" rIns="91425" bIns="45700" anchor="t" anchorCtr="0">
            <a:noAutofit/>
          </a:bodyPr>
          <a:lstStyle/>
          <a:p>
            <a:pPr marL="27432" marR="0" lvl="0" indent="-20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1.  Welcome </a:t>
            </a:r>
          </a:p>
          <a:p>
            <a:pPr marL="27432" marR="0" lvl="0" indent="-203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 </a:t>
            </a:r>
          </a:p>
          <a:p>
            <a:pPr marL="27432" marR="0" lvl="0" indent="-203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2.  Review Athletic Handbook </a:t>
            </a:r>
          </a:p>
          <a:p>
            <a:pPr marL="484632" lvl="0" indent="-459232" rtl="0">
              <a:spcBef>
                <a:spcPts val="0"/>
              </a:spcBef>
              <a:buClr>
                <a:schemeClr val="accent1"/>
              </a:buClr>
              <a:buSzPct val="79999"/>
              <a:buFont typeface="Arial"/>
              <a:buChar char="•"/>
            </a:pPr>
            <a:r>
              <a:rPr lang="en-US">
                <a:solidFill>
                  <a:srgbClr val="D8243D"/>
                </a:solidFill>
              </a:rPr>
              <a:t>Duty to Warn</a:t>
            </a:r>
          </a:p>
          <a:p>
            <a:pPr marL="27432" marR="0" lvl="0" indent="-203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>
                <a:solidFill>
                  <a:schemeClr val="dk1"/>
                </a:solidFill>
              </a:rPr>
              <a:t>The handbook is an excellent resource to coaches, students and parents. </a:t>
            </a:r>
          </a:p>
          <a:p>
            <a:pPr marL="27432" marR="0" lvl="0" indent="-203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>
              <a:solidFill>
                <a:srgbClr val="0070C0"/>
              </a:solidFill>
            </a:endParaRPr>
          </a:p>
          <a:p>
            <a:pPr lvl="0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>
                <a:solidFill>
                  <a:srgbClr val="0070C0"/>
                </a:solidFill>
              </a:rPr>
              <a:t>**Due process for coaches**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1435608" y="176411"/>
            <a:ext cx="7498080" cy="63075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2296" marR="0" lvl="0" indent="-609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24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3.  Review </a:t>
            </a:r>
            <a:r>
              <a:rPr lang="en-US" sz="238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Coaches’ Clearances </a:t>
            </a:r>
          </a:p>
          <a:p>
            <a:pPr lvl="0" indent="76200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81454"/>
              <a:buFont typeface="Noto Sans Symbols"/>
              <a:buChar char="●"/>
            </a:pPr>
            <a:r>
              <a:rPr lang="en-US" sz="2240" b="1">
                <a:solidFill>
                  <a:srgbClr val="D8243D"/>
                </a:solidFill>
              </a:rPr>
              <a:t>Duty to Select, Train, and Supervise Coaches</a:t>
            </a:r>
          </a:p>
          <a:p>
            <a:pPr lvl="0" indent="76200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81454"/>
              <a:buFont typeface="Noto Sans Symbols"/>
              <a:buChar char="●"/>
            </a:pPr>
            <a:r>
              <a:rPr lang="en-US" sz="2240" b="1">
                <a:solidFill>
                  <a:srgbClr val="D8243D"/>
                </a:solidFill>
              </a:rPr>
              <a:t>Duty to Provide Emergency Care (first aid/CPR)</a:t>
            </a:r>
          </a:p>
          <a:p>
            <a:pPr marL="596646" marR="0" lvl="0" indent="-520446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9333"/>
              <a:buFont typeface="Cabin"/>
              <a:buAutoNum type="alphaLcPeriod"/>
            </a:pPr>
            <a:r>
              <a:rPr lang="en-US" sz="2380"/>
              <a:t>Review district and school coaching clearance procedures.</a:t>
            </a:r>
          </a:p>
          <a:p>
            <a:pPr marR="0" lvl="1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99166"/>
            </a:pPr>
            <a:r>
              <a:rPr lang="en-US" sz="2380"/>
              <a:t>CIF</a:t>
            </a:r>
          </a:p>
          <a:p>
            <a:pPr marR="0" lvl="1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99166"/>
            </a:pPr>
            <a:r>
              <a:rPr lang="en-US" sz="2380"/>
              <a:t>District</a:t>
            </a:r>
          </a:p>
          <a:p>
            <a:pPr marR="0" lvl="1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99166"/>
            </a:pPr>
            <a:r>
              <a:rPr lang="en-US" sz="2380"/>
              <a:t>School</a:t>
            </a:r>
          </a:p>
          <a:p>
            <a:pPr marL="596646" marR="0" lvl="0" indent="-520446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9333"/>
              <a:buFont typeface="Cabin"/>
              <a:buAutoNum type="alphaLcPeriod"/>
            </a:pPr>
            <a:r>
              <a:rPr lang="en-US" sz="2380"/>
              <a:t>hold head coaches responsible for the clearances of their staff</a:t>
            </a:r>
          </a:p>
          <a:p>
            <a:pPr marL="82296" marR="0" lvl="0" indent="-6096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24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596646" marR="0" lvl="0" indent="-520446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1454"/>
              <a:buFont typeface="Cabin"/>
              <a:buNone/>
            </a:pPr>
            <a:endParaRPr sz="224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596646" marR="0" lvl="0" indent="-520446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1454"/>
              <a:buFont typeface="Cabin"/>
              <a:buNone/>
            </a:pPr>
            <a:endParaRPr sz="224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596646" marR="0" lvl="0" indent="-520446" algn="l" rtl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1454"/>
              <a:buFont typeface="Cabin"/>
              <a:buNone/>
            </a:pPr>
            <a:endParaRPr sz="224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1435608" y="317540"/>
            <a:ext cx="7498200" cy="628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2296" marR="0" lvl="0" indent="-609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240" b="1"/>
          </a:p>
          <a:p>
            <a:pPr marL="82296" marR="0" lvl="0" indent="-609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240" b="1"/>
          </a:p>
          <a:p>
            <a:pPr marL="82296" marR="0" lvl="0" indent="-609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24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4. Student Clea</a:t>
            </a:r>
            <a:r>
              <a:rPr lang="en-US" sz="2240" b="1"/>
              <a:t>rances/</a:t>
            </a:r>
            <a:r>
              <a:rPr lang="en-US" sz="224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Physicals </a:t>
            </a:r>
          </a:p>
          <a:p>
            <a:pPr marL="82296" marR="0" lvl="0" indent="-609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240" b="1"/>
          </a:p>
          <a:p>
            <a:pPr lvl="1" indent="403860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1800" b="1">
                <a:solidFill>
                  <a:srgbClr val="D8243D"/>
                </a:solidFill>
              </a:rPr>
              <a:t>Duty to Assess an Athlete’s Readiness for Practice and Competition</a:t>
            </a:r>
          </a:p>
          <a:p>
            <a:pPr lvl="1" indent="403860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1800" b="1">
                <a:solidFill>
                  <a:srgbClr val="D8243D"/>
                </a:solidFill>
              </a:rPr>
              <a:t>Duty to Warn</a:t>
            </a:r>
          </a:p>
          <a:p>
            <a:pPr lvl="1" indent="386016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1800" b="1">
                <a:solidFill>
                  <a:srgbClr val="D8243D"/>
                </a:solidFill>
              </a:rPr>
              <a:t>Duty to Ensure Athletes are Covered by Injury Insurance</a:t>
            </a:r>
          </a:p>
          <a:p>
            <a:pPr marL="82296" marR="0" lvl="0" indent="-609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240" b="1"/>
          </a:p>
          <a:p>
            <a:pPr marL="916686" marR="0" lvl="1" indent="-522986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98000"/>
              <a:buFont typeface="Cabin"/>
              <a:buAutoNum type="alphaLcPeriod"/>
            </a:pPr>
            <a:r>
              <a:rPr lang="en-US" sz="1960">
                <a:solidFill>
                  <a:srgbClr val="0070C0"/>
                </a:solidFill>
              </a:rPr>
              <a:t>Review District/School’s clearance procedures</a:t>
            </a:r>
            <a:r>
              <a:rPr lang="en-US" sz="196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</a:p>
          <a:p>
            <a:pPr marL="916686" marR="0" lvl="1" indent="-522986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98000"/>
              <a:buFont typeface="Cabin"/>
              <a:buAutoNum type="alphaLcPeriod"/>
            </a:pPr>
            <a:r>
              <a:rPr lang="en-US" sz="1960"/>
              <a:t>Emphasize CIF forms and procedures</a:t>
            </a:r>
          </a:p>
          <a:p>
            <a:pPr marL="916686" marR="0" lvl="1" indent="-522986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98000"/>
              <a:buFont typeface="Cabin"/>
              <a:buAutoNum type="alphaLcPeriod"/>
            </a:pPr>
            <a:r>
              <a:rPr lang="en-US" sz="1960"/>
              <a:t>Explain where clearance packets can be found</a:t>
            </a:r>
          </a:p>
          <a:p>
            <a:pPr marL="457200" marR="0" lvl="0" indent="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None/>
            </a:pPr>
            <a:endParaRPr sz="1960" b="0" i="0" u="none" strike="noStrike" cap="none">
              <a:solidFill>
                <a:srgbClr val="0070C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916686" marR="0" lvl="1" indent="-522986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98000"/>
              <a:buFont typeface="Cabin"/>
              <a:buNone/>
            </a:pPr>
            <a:endParaRPr sz="196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916686" marR="0" lvl="1" indent="-522986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1818"/>
              <a:buFont typeface="Cabin"/>
              <a:buNone/>
            </a:pPr>
            <a:endParaRPr sz="224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1454"/>
              <a:buFont typeface="Noto Sans Symbols"/>
              <a:buNone/>
            </a:pPr>
            <a:endParaRPr sz="224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1435608" y="206375"/>
            <a:ext cx="7498080" cy="66516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2296" marR="0" lvl="0" indent="-609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24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5.  Responsibilities and Representation</a:t>
            </a:r>
          </a:p>
          <a:p>
            <a:pPr lvl="1" indent="393700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98000"/>
              <a:buFont typeface="Arial"/>
              <a:buChar char="•"/>
            </a:pPr>
            <a:r>
              <a:rPr lang="en-US" sz="1960" b="1">
                <a:solidFill>
                  <a:srgbClr val="D8243D"/>
                </a:solidFill>
              </a:rPr>
              <a:t>Duty to Supervise</a:t>
            </a:r>
          </a:p>
          <a:p>
            <a:pPr marL="916686" marR="0" lvl="1" indent="-522986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98000"/>
              <a:buFont typeface="Cabin"/>
              <a:buAutoNum type="alphaLcPeriod"/>
            </a:pPr>
            <a:r>
              <a:rPr lang="en-US" sz="1960">
                <a:solidFill>
                  <a:srgbClr val="0070C0"/>
                </a:solidFill>
              </a:rPr>
              <a:t>Coaches</a:t>
            </a:r>
            <a:r>
              <a:rPr lang="en-US" sz="196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are on the clock 24/7/365. </a:t>
            </a:r>
          </a:p>
          <a:p>
            <a:pPr marL="916686" marR="0" lvl="1" indent="-522986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98000"/>
              <a:buFont typeface="Cabin"/>
              <a:buAutoNum type="alphaLcPeriod"/>
            </a:pPr>
            <a:r>
              <a:rPr lang="en-US" sz="1960"/>
              <a:t>Increase in video technology usage</a:t>
            </a:r>
          </a:p>
          <a:p>
            <a:pPr marL="916686" marR="0" lvl="1" indent="-522986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98000"/>
              <a:buFont typeface="Cabin"/>
              <a:buAutoNum type="alphaLcPeriod"/>
            </a:pPr>
            <a:r>
              <a:rPr lang="en-US" sz="196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Don’t make decisions that allow others to scrutinize your </a:t>
            </a:r>
            <a:r>
              <a:rPr lang="en-US" sz="1960" b="1" i="1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Integrity</a:t>
            </a:r>
            <a:r>
              <a:rPr lang="en-US" sz="196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!</a:t>
            </a:r>
          </a:p>
          <a:p>
            <a:pPr marL="916686" marR="0" lvl="1" indent="-522986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98000"/>
              <a:buFont typeface="Cabin"/>
              <a:buAutoNum type="alphaLcPeriod"/>
            </a:pPr>
            <a:r>
              <a:rPr lang="en-US" sz="196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Lower Level Coaches – Modeling</a:t>
            </a:r>
          </a:p>
          <a:p>
            <a:pPr marL="916686" marR="0" lvl="1" indent="-522986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98000"/>
              <a:buFont typeface="Cabin"/>
              <a:buAutoNum type="alphaLcPeriod"/>
            </a:pPr>
            <a:r>
              <a:rPr lang="en-US" sz="196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Equipment/Weightroom/Gymnasiums</a:t>
            </a:r>
          </a:p>
          <a:p>
            <a:pPr marL="916686" marR="0" lvl="1" indent="-522986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98000"/>
              <a:buFont typeface="Cabin"/>
              <a:buAutoNum type="alphaLcPeriod"/>
            </a:pPr>
            <a:r>
              <a:rPr lang="en-US" sz="1960"/>
              <a:t>Review a</a:t>
            </a:r>
            <a:r>
              <a:rPr lang="en-US" sz="196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ccident report</a:t>
            </a:r>
            <a:r>
              <a:rPr lang="en-US" sz="1960"/>
              <a:t> procedures</a:t>
            </a:r>
          </a:p>
          <a:p>
            <a:pPr marL="916686" marR="0" lvl="1" indent="-522986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98000"/>
              <a:buFont typeface="Cabin"/>
              <a:buAutoNum type="alphaLcPeriod"/>
            </a:pPr>
            <a:r>
              <a:rPr lang="en-US" sz="1960" b="0" i="0" u="none" strike="noStrike" cap="none">
                <a:solidFill>
                  <a:srgbClr val="0070C0"/>
                </a:solidFill>
                <a:latin typeface="Cabin"/>
                <a:ea typeface="Cabin"/>
                <a:cs typeface="Cabin"/>
                <a:sym typeface="Cabin"/>
              </a:rPr>
              <a:t>“Hazing”</a:t>
            </a:r>
          </a:p>
          <a:p>
            <a:pPr marL="916686" marR="0" lvl="1" indent="-522986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98000"/>
              <a:buFont typeface="Cabin"/>
              <a:buNone/>
            </a:pPr>
            <a:endParaRPr sz="196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640080" marR="0" lvl="1" indent="-24638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98000"/>
              <a:buFont typeface="Arial"/>
              <a:buChar char="•"/>
            </a:pPr>
            <a:endParaRPr sz="1960" b="0" i="0" u="none" strike="noStrike" cap="none">
              <a:solidFill>
                <a:srgbClr val="D8243D"/>
              </a:solidFill>
              <a:latin typeface="Cabin"/>
              <a:ea typeface="Cabin"/>
              <a:cs typeface="Cabin"/>
              <a:sym typeface="Cabin"/>
            </a:endParaRPr>
          </a:p>
          <a:p>
            <a:pPr marL="916686" marR="0" lvl="1" indent="-522986" algn="l" rtl="0">
              <a:lnSpc>
                <a:spcPct val="80000"/>
              </a:lnSpc>
              <a:spcBef>
                <a:spcPts val="550"/>
              </a:spcBef>
              <a:buClr>
                <a:schemeClr val="accent1"/>
              </a:buClr>
              <a:buSzPct val="101818"/>
              <a:buFont typeface="Cabin"/>
              <a:buNone/>
            </a:pPr>
            <a:endParaRPr sz="224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lstice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1093</Words>
  <Application>Microsoft Office PowerPoint</Application>
  <PresentationFormat>On-screen Show (4:3)</PresentationFormat>
  <Paragraphs>186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Verdana</vt:lpstr>
      <vt:lpstr>Times New Roman</vt:lpstr>
      <vt:lpstr>Cabin</vt:lpstr>
      <vt:lpstr>Arial</vt:lpstr>
      <vt:lpstr>Noto Sans Symbols</vt:lpstr>
      <vt:lpstr>Calibri</vt:lpstr>
      <vt:lpstr>Solstice</vt:lpstr>
      <vt:lpstr>Why have preseason coaches’ meetings?</vt:lpstr>
      <vt:lpstr>PowerPoint Presentation</vt:lpstr>
      <vt:lpstr>PowerPoint Presentation</vt:lpstr>
      <vt:lpstr>PowerPoint Presentation</vt:lpstr>
      <vt:lpstr>PowerPoint Presentation</vt:lpstr>
      <vt:lpstr>SAMPLE COACHES’ MEETING Agenda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have preseason coaches’ meetings?</dc:title>
  <dc:creator>Matthew Ruiz</dc:creator>
  <cp:lastModifiedBy>Glenn Martinez</cp:lastModifiedBy>
  <cp:revision>1</cp:revision>
  <dcterms:modified xsi:type="dcterms:W3CDTF">2016-10-19T15:37:01Z</dcterms:modified>
</cp:coreProperties>
</file>