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4" r:id="rId1"/>
  </p:sldMasterIdLst>
  <p:sldIdLst>
    <p:sldId id="256" r:id="rId2"/>
    <p:sldId id="264" r:id="rId3"/>
    <p:sldId id="272" r:id="rId4"/>
    <p:sldId id="273" r:id="rId5"/>
    <p:sldId id="274" r:id="rId6"/>
    <p:sldId id="276" r:id="rId7"/>
    <p:sldId id="275" r:id="rId8"/>
    <p:sldId id="277" r:id="rId9"/>
    <p:sldId id="271" r:id="rId10"/>
    <p:sldId id="265" r:id="rId11"/>
    <p:sldId id="266" r:id="rId12"/>
    <p:sldId id="267" r:id="rId13"/>
    <p:sldId id="268" r:id="rId14"/>
    <p:sldId id="278" r:id="rId15"/>
    <p:sldId id="279" r:id="rId16"/>
    <p:sldId id="282" r:id="rId17"/>
    <p:sldId id="284" r:id="rId18"/>
    <p:sldId id="285" r:id="rId19"/>
    <p:sldId id="286" r:id="rId20"/>
    <p:sldId id="287" r:id="rId21"/>
    <p:sldId id="288" r:id="rId22"/>
    <p:sldId id="289" r:id="rId23"/>
    <p:sldId id="290" r:id="rId24"/>
    <p:sldId id="291" r:id="rId25"/>
    <p:sldId id="292" r:id="rId26"/>
    <p:sldId id="296" r:id="rId27"/>
    <p:sldId id="293" r:id="rId28"/>
    <p:sldId id="294" r:id="rId29"/>
    <p:sldId id="29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91" autoAdjust="0"/>
  </p:normalViewPr>
  <p:slideViewPr>
    <p:cSldViewPr>
      <p:cViewPr varScale="1">
        <p:scale>
          <a:sx n="110" d="100"/>
          <a:sy n="110" d="100"/>
        </p:scale>
        <p:origin x="16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DFD52A-48C7-42F6-A950-F004C9091306}"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82B74A7A-06D7-4844-B453-B5ED1D247F5F}">
      <dgm:prSet phldrT="[Text]" custT="1"/>
      <dgm:spPr>
        <a:solidFill>
          <a:srgbClr val="92D050"/>
        </a:solidFill>
      </dgm:spPr>
      <dgm:t>
        <a:bodyPr/>
        <a:lstStyle/>
        <a:p>
          <a:endParaRPr lang="en-US" sz="1400" b="1" dirty="0">
            <a:solidFill>
              <a:schemeClr val="tx1"/>
            </a:solidFill>
          </a:endParaRPr>
        </a:p>
      </dgm:t>
    </dgm:pt>
    <dgm:pt modelId="{AEF22408-B987-4898-BBDC-496625E0109B}" type="parTrans" cxnId="{3920D0B3-83F6-4EC9-8130-2A7DDAA62C4D}">
      <dgm:prSet/>
      <dgm:spPr/>
      <dgm:t>
        <a:bodyPr/>
        <a:lstStyle/>
        <a:p>
          <a:endParaRPr lang="en-US"/>
        </a:p>
      </dgm:t>
    </dgm:pt>
    <dgm:pt modelId="{2A05713C-B84A-480D-A8E8-F8BD4C2BECCD}" type="sibTrans" cxnId="{3920D0B3-83F6-4EC9-8130-2A7DDAA62C4D}">
      <dgm:prSet/>
      <dgm:spPr/>
      <dgm:t>
        <a:bodyPr/>
        <a:lstStyle/>
        <a:p>
          <a:endParaRPr lang="en-US"/>
        </a:p>
      </dgm:t>
    </dgm:pt>
    <dgm:pt modelId="{0897C163-2DC4-4430-974D-A45490359335}">
      <dgm:prSet phldrT="[Text]"/>
      <dgm:spPr>
        <a:solidFill>
          <a:srgbClr val="92D050"/>
        </a:solidFill>
      </dgm:spPr>
      <dgm:t>
        <a:bodyPr/>
        <a:lstStyle/>
        <a:p>
          <a:r>
            <a:rPr lang="en-US" b="1" dirty="0">
              <a:solidFill>
                <a:schemeClr val="tx1"/>
              </a:solidFill>
            </a:rPr>
            <a:t>Test Scores</a:t>
          </a:r>
        </a:p>
      </dgm:t>
    </dgm:pt>
    <dgm:pt modelId="{F782C47C-9A1A-4C65-AA3C-C8E7013E8D7D}" type="parTrans" cxnId="{D1D30B79-87CE-4207-94A9-53B8E06D69D6}">
      <dgm:prSet/>
      <dgm:spPr/>
      <dgm:t>
        <a:bodyPr/>
        <a:lstStyle/>
        <a:p>
          <a:endParaRPr lang="en-US"/>
        </a:p>
      </dgm:t>
    </dgm:pt>
    <dgm:pt modelId="{620540CF-3CF6-441D-A98F-50604C728F2C}" type="sibTrans" cxnId="{D1D30B79-87CE-4207-94A9-53B8E06D69D6}">
      <dgm:prSet/>
      <dgm:spPr/>
      <dgm:t>
        <a:bodyPr/>
        <a:lstStyle/>
        <a:p>
          <a:endParaRPr lang="en-US"/>
        </a:p>
      </dgm:t>
    </dgm:pt>
    <dgm:pt modelId="{40DAB1F6-4DBB-4D9C-AA46-8B3EB6EC444E}">
      <dgm:prSet phldrT="[Text]" custT="1"/>
      <dgm:spPr>
        <a:solidFill>
          <a:srgbClr val="92D050"/>
        </a:solidFill>
      </dgm:spPr>
      <dgm:t>
        <a:bodyPr/>
        <a:lstStyle/>
        <a:p>
          <a:endParaRPr lang="en-US" sz="1500" b="1" dirty="0">
            <a:solidFill>
              <a:schemeClr val="tx1"/>
            </a:solidFill>
          </a:endParaRPr>
        </a:p>
      </dgm:t>
    </dgm:pt>
    <dgm:pt modelId="{018FFE5B-538C-4185-B9C6-4B46EE7DBD26}" type="parTrans" cxnId="{D0E1BF1F-AA01-444C-B14C-90A36311BBE7}">
      <dgm:prSet/>
      <dgm:spPr/>
      <dgm:t>
        <a:bodyPr/>
        <a:lstStyle/>
        <a:p>
          <a:endParaRPr lang="en-US"/>
        </a:p>
      </dgm:t>
    </dgm:pt>
    <dgm:pt modelId="{0C52AC12-E034-4279-8335-77984E832F7E}" type="sibTrans" cxnId="{D0E1BF1F-AA01-444C-B14C-90A36311BBE7}">
      <dgm:prSet/>
      <dgm:spPr/>
      <dgm:t>
        <a:bodyPr/>
        <a:lstStyle/>
        <a:p>
          <a:endParaRPr lang="en-US"/>
        </a:p>
      </dgm:t>
    </dgm:pt>
    <dgm:pt modelId="{4AF9DA87-644B-4C2B-852F-BDC2EEC460BD}">
      <dgm:prSet phldrT="[Text]" custT="1"/>
      <dgm:spPr>
        <a:solidFill>
          <a:srgbClr val="92D050"/>
        </a:solidFill>
      </dgm:spPr>
      <dgm:t>
        <a:bodyPr/>
        <a:lstStyle/>
        <a:p>
          <a:endParaRPr lang="en-US" sz="1100" b="1" dirty="0">
            <a:solidFill>
              <a:schemeClr val="tx1"/>
            </a:solidFill>
          </a:endParaRPr>
        </a:p>
      </dgm:t>
    </dgm:pt>
    <dgm:pt modelId="{B83804AF-BACB-4FD0-B568-EC686690A56B}" type="sibTrans" cxnId="{3CEAE3EC-8FDC-486F-971D-7DE87824471A}">
      <dgm:prSet/>
      <dgm:spPr/>
      <dgm:t>
        <a:bodyPr/>
        <a:lstStyle/>
        <a:p>
          <a:endParaRPr lang="en-US"/>
        </a:p>
      </dgm:t>
    </dgm:pt>
    <dgm:pt modelId="{6A06C030-3AEF-408D-B038-F4CDE0EF5170}" type="parTrans" cxnId="{3CEAE3EC-8FDC-486F-971D-7DE87824471A}">
      <dgm:prSet/>
      <dgm:spPr/>
      <dgm:t>
        <a:bodyPr/>
        <a:lstStyle/>
        <a:p>
          <a:endParaRPr lang="en-US"/>
        </a:p>
      </dgm:t>
    </dgm:pt>
    <dgm:pt modelId="{6E532452-5523-42F9-8707-69A469A34418}" type="pres">
      <dgm:prSet presAssocID="{A6DFD52A-48C7-42F6-A950-F004C9091306}" presName="compositeShape" presStyleCnt="0">
        <dgm:presLayoutVars>
          <dgm:chMax val="9"/>
          <dgm:dir/>
          <dgm:resizeHandles val="exact"/>
        </dgm:presLayoutVars>
      </dgm:prSet>
      <dgm:spPr/>
    </dgm:pt>
    <dgm:pt modelId="{141BDEA2-641E-4C13-A45B-818EAC79EB67}" type="pres">
      <dgm:prSet presAssocID="{A6DFD52A-48C7-42F6-A950-F004C9091306}" presName="triangle1" presStyleLbl="node1" presStyleIdx="0" presStyleCnt="4">
        <dgm:presLayoutVars>
          <dgm:bulletEnabled val="1"/>
        </dgm:presLayoutVars>
      </dgm:prSet>
      <dgm:spPr/>
    </dgm:pt>
    <dgm:pt modelId="{D724EEAF-FF3C-44F2-819E-4241FBC924CA}" type="pres">
      <dgm:prSet presAssocID="{A6DFD52A-48C7-42F6-A950-F004C9091306}" presName="triangle2" presStyleLbl="node1" presStyleIdx="1" presStyleCnt="4">
        <dgm:presLayoutVars>
          <dgm:bulletEnabled val="1"/>
        </dgm:presLayoutVars>
      </dgm:prSet>
      <dgm:spPr/>
    </dgm:pt>
    <dgm:pt modelId="{E476804B-117E-4B27-A40B-70B71A046DF3}" type="pres">
      <dgm:prSet presAssocID="{A6DFD52A-48C7-42F6-A950-F004C9091306}" presName="triangle3" presStyleLbl="node1" presStyleIdx="2" presStyleCnt="4">
        <dgm:presLayoutVars>
          <dgm:bulletEnabled val="1"/>
        </dgm:presLayoutVars>
      </dgm:prSet>
      <dgm:spPr/>
    </dgm:pt>
    <dgm:pt modelId="{B2F1D112-78A2-461B-9837-B788C63587D3}" type="pres">
      <dgm:prSet presAssocID="{A6DFD52A-48C7-42F6-A950-F004C9091306}" presName="triangle4" presStyleLbl="node1" presStyleIdx="3" presStyleCnt="4" custScaleX="97857">
        <dgm:presLayoutVars>
          <dgm:bulletEnabled val="1"/>
        </dgm:presLayoutVars>
      </dgm:prSet>
      <dgm:spPr/>
    </dgm:pt>
  </dgm:ptLst>
  <dgm:cxnLst>
    <dgm:cxn modelId="{21C4F04E-C8DD-4063-B386-5CFF085B3686}" type="presOf" srcId="{4AF9DA87-644B-4C2B-852F-BDC2EEC460BD}" destId="{E476804B-117E-4B27-A40B-70B71A046DF3}" srcOrd="0" destOrd="0" presId="urn:microsoft.com/office/officeart/2005/8/layout/pyramid4"/>
    <dgm:cxn modelId="{3CEAE3EC-8FDC-486F-971D-7DE87824471A}" srcId="{A6DFD52A-48C7-42F6-A950-F004C9091306}" destId="{4AF9DA87-644B-4C2B-852F-BDC2EEC460BD}" srcOrd="2" destOrd="0" parTransId="{6A06C030-3AEF-408D-B038-F4CDE0EF5170}" sibTransId="{B83804AF-BACB-4FD0-B568-EC686690A56B}"/>
    <dgm:cxn modelId="{3920D0B3-83F6-4EC9-8130-2A7DDAA62C4D}" srcId="{A6DFD52A-48C7-42F6-A950-F004C9091306}" destId="{82B74A7A-06D7-4844-B453-B5ED1D247F5F}" srcOrd="0" destOrd="0" parTransId="{AEF22408-B987-4898-BBDC-496625E0109B}" sibTransId="{2A05713C-B84A-480D-A8E8-F8BD4C2BECCD}"/>
    <dgm:cxn modelId="{D1D30B79-87CE-4207-94A9-53B8E06D69D6}" srcId="{A6DFD52A-48C7-42F6-A950-F004C9091306}" destId="{0897C163-2DC4-4430-974D-A45490359335}" srcOrd="1" destOrd="0" parTransId="{F782C47C-9A1A-4C65-AA3C-C8E7013E8D7D}" sibTransId="{620540CF-3CF6-441D-A98F-50604C728F2C}"/>
    <dgm:cxn modelId="{756500FB-5682-440B-A09A-90F52CF3E10A}" type="presOf" srcId="{82B74A7A-06D7-4844-B453-B5ED1D247F5F}" destId="{141BDEA2-641E-4C13-A45B-818EAC79EB67}" srcOrd="0" destOrd="0" presId="urn:microsoft.com/office/officeart/2005/8/layout/pyramid4"/>
    <dgm:cxn modelId="{D0E1BF1F-AA01-444C-B14C-90A36311BBE7}" srcId="{A6DFD52A-48C7-42F6-A950-F004C9091306}" destId="{40DAB1F6-4DBB-4D9C-AA46-8B3EB6EC444E}" srcOrd="3" destOrd="0" parTransId="{018FFE5B-538C-4185-B9C6-4B46EE7DBD26}" sibTransId="{0C52AC12-E034-4279-8335-77984E832F7E}"/>
    <dgm:cxn modelId="{A048C7BF-286C-4888-8842-45233FA71D79}" type="presOf" srcId="{A6DFD52A-48C7-42F6-A950-F004C9091306}" destId="{6E532452-5523-42F9-8707-69A469A34418}" srcOrd="0" destOrd="0" presId="urn:microsoft.com/office/officeart/2005/8/layout/pyramid4"/>
    <dgm:cxn modelId="{4E86FED3-8FBC-4ADC-8CE1-7CEDE1F3F102}" type="presOf" srcId="{0897C163-2DC4-4430-974D-A45490359335}" destId="{D724EEAF-FF3C-44F2-819E-4241FBC924CA}" srcOrd="0" destOrd="0" presId="urn:microsoft.com/office/officeart/2005/8/layout/pyramid4"/>
    <dgm:cxn modelId="{438C3764-381E-4357-8E2C-78E5B991A722}" type="presOf" srcId="{40DAB1F6-4DBB-4D9C-AA46-8B3EB6EC444E}" destId="{B2F1D112-78A2-461B-9837-B788C63587D3}" srcOrd="0" destOrd="0" presId="urn:microsoft.com/office/officeart/2005/8/layout/pyramid4"/>
    <dgm:cxn modelId="{777ED50C-93EE-4C56-810D-DD287E813F7C}" type="presParOf" srcId="{6E532452-5523-42F9-8707-69A469A34418}" destId="{141BDEA2-641E-4C13-A45B-818EAC79EB67}" srcOrd="0" destOrd="0" presId="urn:microsoft.com/office/officeart/2005/8/layout/pyramid4"/>
    <dgm:cxn modelId="{3A5234E9-91E6-499B-A694-BEFADA2D098B}" type="presParOf" srcId="{6E532452-5523-42F9-8707-69A469A34418}" destId="{D724EEAF-FF3C-44F2-819E-4241FBC924CA}" srcOrd="1" destOrd="0" presId="urn:microsoft.com/office/officeart/2005/8/layout/pyramid4"/>
    <dgm:cxn modelId="{E1A10328-FB81-49DA-80CB-2D538A681E95}" type="presParOf" srcId="{6E532452-5523-42F9-8707-69A469A34418}" destId="{E476804B-117E-4B27-A40B-70B71A046DF3}" srcOrd="2" destOrd="0" presId="urn:microsoft.com/office/officeart/2005/8/layout/pyramid4"/>
    <dgm:cxn modelId="{4D301FB0-1432-4527-AB80-4268B94A4020}" type="presParOf" srcId="{6E532452-5523-42F9-8707-69A469A34418}" destId="{B2F1D112-78A2-461B-9837-B788C63587D3}"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BDEA2-641E-4C13-A45B-818EAC79EB67}">
      <dsp:nvSpPr>
        <dsp:cNvPr id="0" name=""/>
        <dsp:cNvSpPr/>
      </dsp:nvSpPr>
      <dsp:spPr>
        <a:xfrm>
          <a:off x="2042886" y="0"/>
          <a:ext cx="2032000" cy="2032000"/>
        </a:xfrm>
        <a:prstGeom prst="triangle">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US" sz="1400" b="1" kern="1200" dirty="0">
            <a:solidFill>
              <a:schemeClr val="tx1"/>
            </a:solidFill>
          </a:endParaRPr>
        </a:p>
      </dsp:txBody>
      <dsp:txXfrm>
        <a:off x="2550886" y="1016000"/>
        <a:ext cx="1016000" cy="1016000"/>
      </dsp:txXfrm>
    </dsp:sp>
    <dsp:sp modelId="{D724EEAF-FF3C-44F2-819E-4241FBC924CA}">
      <dsp:nvSpPr>
        <dsp:cNvPr id="0" name=""/>
        <dsp:cNvSpPr/>
      </dsp:nvSpPr>
      <dsp:spPr>
        <a:xfrm>
          <a:off x="1026886" y="2032000"/>
          <a:ext cx="2032000" cy="2032000"/>
        </a:xfrm>
        <a:prstGeom prst="triangle">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Test Scores</a:t>
          </a:r>
        </a:p>
      </dsp:txBody>
      <dsp:txXfrm>
        <a:off x="1534886" y="3048000"/>
        <a:ext cx="1016000" cy="1016000"/>
      </dsp:txXfrm>
    </dsp:sp>
    <dsp:sp modelId="{E476804B-117E-4B27-A40B-70B71A046DF3}">
      <dsp:nvSpPr>
        <dsp:cNvPr id="0" name=""/>
        <dsp:cNvSpPr/>
      </dsp:nvSpPr>
      <dsp:spPr>
        <a:xfrm rot="10800000">
          <a:off x="2042886" y="2032000"/>
          <a:ext cx="2032000" cy="2032000"/>
        </a:xfrm>
        <a:prstGeom prst="triangle">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en-US" sz="1100" b="1" kern="1200" dirty="0">
            <a:solidFill>
              <a:schemeClr val="tx1"/>
            </a:solidFill>
          </a:endParaRPr>
        </a:p>
      </dsp:txBody>
      <dsp:txXfrm rot="10800000">
        <a:off x="2550886" y="2032000"/>
        <a:ext cx="1016000" cy="1016000"/>
      </dsp:txXfrm>
    </dsp:sp>
    <dsp:sp modelId="{B2F1D112-78A2-461B-9837-B788C63587D3}">
      <dsp:nvSpPr>
        <dsp:cNvPr id="0" name=""/>
        <dsp:cNvSpPr/>
      </dsp:nvSpPr>
      <dsp:spPr>
        <a:xfrm>
          <a:off x="3080659" y="2032000"/>
          <a:ext cx="1988454" cy="2032000"/>
        </a:xfrm>
        <a:prstGeom prst="triangle">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US" sz="1500" b="1" kern="1200" dirty="0">
            <a:solidFill>
              <a:schemeClr val="tx1"/>
            </a:solidFill>
          </a:endParaRPr>
        </a:p>
      </dsp:txBody>
      <dsp:txXfrm>
        <a:off x="3577773" y="3048000"/>
        <a:ext cx="994227"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D99E763-21BC-4249-BF61-7B8C0C6751F8}" type="datetimeFigureOut">
              <a:rPr lang="en-US" smtClean="0"/>
              <a:t>10/19/2016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ADEBE6D-F405-4790-A0BA-E9C540C35927}"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DEBE6D-F405-4790-A0BA-E9C540C35927}"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DEBE6D-F405-4790-A0BA-E9C540C35927}"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DEBE6D-F405-4790-A0BA-E9C540C35927}" type="slidenum">
              <a:rPr lang="en-US" smtClean="0"/>
              <a:t>‹#›</a:t>
            </a:fld>
            <a:endParaRPr lang="en-US" dirty="0"/>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DEBE6D-F405-4790-A0BA-E9C540C3592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DEBE6D-F405-4790-A0BA-E9C540C35927}"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DEBE6D-F405-4790-A0BA-E9C540C35927}"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DEBE6D-F405-4790-A0BA-E9C540C35927}"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DEBE6D-F405-4790-A0BA-E9C540C3592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DEBE6D-F405-4790-A0BA-E9C540C3592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99E763-21BC-4249-BF61-7B8C0C6751F8}" type="datetimeFigureOut">
              <a:rPr lang="en-US" smtClean="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DEBE6D-F405-4790-A0BA-E9C540C3592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D99E763-21BC-4249-BF61-7B8C0C6751F8}" type="datetimeFigureOut">
              <a:rPr lang="en-US" smtClean="0"/>
              <a:t>10/19/2016</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ADEBE6D-F405-4790-A0BA-E9C540C3592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525" r:id="rId1"/>
    <p:sldLayoutId id="2147484526" r:id="rId2"/>
    <p:sldLayoutId id="2147484527" r:id="rId3"/>
    <p:sldLayoutId id="2147484528" r:id="rId4"/>
    <p:sldLayoutId id="2147484529" r:id="rId5"/>
    <p:sldLayoutId id="2147484530" r:id="rId6"/>
    <p:sldLayoutId id="2147484531" r:id="rId7"/>
    <p:sldLayoutId id="2147484532" r:id="rId8"/>
    <p:sldLayoutId id="2147484533" r:id="rId9"/>
    <p:sldLayoutId id="2147484534" r:id="rId10"/>
    <p:sldLayoutId id="214748453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ccayer@hlpusd.k12.ca.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143000"/>
            <a:ext cx="9144000" cy="1470025"/>
          </a:xfrm>
        </p:spPr>
        <p:txBody>
          <a:bodyPr>
            <a:normAutofit fontScale="90000"/>
          </a:bodyPr>
          <a:lstStyle/>
          <a:p>
            <a:pPr algn="ctr"/>
            <a:r>
              <a:rPr lang="en-US" sz="4900" dirty="0">
                <a:solidFill>
                  <a:schemeClr val="tx1"/>
                </a:solidFill>
                <a:latin typeface="Cooper Black" panose="0208090404030B020404" pitchFamily="18" charset="0"/>
              </a:rPr>
              <a:t>LCAP Funding for Athletics </a:t>
            </a:r>
            <a:br>
              <a:rPr lang="en-US" sz="4900" dirty="0">
                <a:solidFill>
                  <a:schemeClr val="tx1"/>
                </a:solidFill>
                <a:latin typeface="Cooper Black" panose="0208090404030B020404" pitchFamily="18" charset="0"/>
              </a:rPr>
            </a:br>
            <a:r>
              <a:rPr lang="en-US" dirty="0">
                <a:solidFill>
                  <a:schemeClr val="tx1"/>
                </a:solidFill>
                <a:latin typeface="Cooper Black" panose="0208090404030B020404" pitchFamily="18" charset="0"/>
              </a:rPr>
              <a:t>2.0</a:t>
            </a:r>
          </a:p>
        </p:txBody>
      </p:sp>
      <p:sp>
        <p:nvSpPr>
          <p:cNvPr id="3" name="Subtitle 2"/>
          <p:cNvSpPr>
            <a:spLocks noGrp="1"/>
          </p:cNvSpPr>
          <p:nvPr>
            <p:ph type="subTitle" idx="1"/>
          </p:nvPr>
        </p:nvSpPr>
        <p:spPr>
          <a:xfrm>
            <a:off x="304800" y="5105400"/>
            <a:ext cx="8153400" cy="1600200"/>
          </a:xfrm>
        </p:spPr>
        <p:txBody>
          <a:bodyPr>
            <a:normAutofit/>
          </a:bodyPr>
          <a:lstStyle/>
          <a:p>
            <a:pPr algn="ctr"/>
            <a:r>
              <a:rPr lang="en-US" sz="2800" b="1" dirty="0">
                <a:solidFill>
                  <a:schemeClr val="tx1"/>
                </a:solidFill>
                <a:latin typeface="Comic Sans MS" panose="030F0702030302020204" pitchFamily="66" charset="0"/>
              </a:rPr>
              <a:t>Candace Cayer, Assistant Principal</a:t>
            </a:r>
          </a:p>
          <a:p>
            <a:pPr algn="ctr"/>
            <a:r>
              <a:rPr lang="en-US" sz="2000" b="1" i="1" dirty="0">
                <a:solidFill>
                  <a:schemeClr val="tx1">
                    <a:lumMod val="75000"/>
                    <a:lumOff val="25000"/>
                  </a:schemeClr>
                </a:solidFill>
                <a:latin typeface="Comic Sans MS" panose="030F0702030302020204" pitchFamily="66" charset="0"/>
              </a:rPr>
              <a:t>La Puente High School</a:t>
            </a:r>
          </a:p>
          <a:p>
            <a:pPr algn="ctr"/>
            <a:r>
              <a:rPr lang="en-US" sz="2000" b="1" i="1" dirty="0">
                <a:solidFill>
                  <a:schemeClr val="tx1">
                    <a:lumMod val="75000"/>
                    <a:lumOff val="25000"/>
                  </a:schemeClr>
                </a:solidFill>
                <a:latin typeface="Comic Sans MS" panose="030F0702030302020204" pitchFamily="66" charset="0"/>
              </a:rPr>
              <a:t>Hacienda-La Puente Unified School District</a:t>
            </a:r>
          </a:p>
        </p:txBody>
      </p:sp>
    </p:spTree>
    <p:extLst>
      <p:ext uri="{BB962C8B-B14F-4D97-AF65-F5344CB8AC3E}">
        <p14:creationId xmlns:p14="http://schemas.microsoft.com/office/powerpoint/2010/main" val="1853181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8800" y="3124200"/>
            <a:ext cx="6777317" cy="3508977"/>
          </a:xfrm>
        </p:spPr>
        <p:txBody>
          <a:bodyPr/>
          <a:lstStyle/>
          <a:p>
            <a:r>
              <a:rPr lang="en-US" sz="3200" dirty="0"/>
              <a:t>Tie to the Common Core</a:t>
            </a:r>
          </a:p>
          <a:p>
            <a:r>
              <a:rPr lang="en-US" sz="3200" dirty="0"/>
              <a:t>Writing Component</a:t>
            </a:r>
          </a:p>
          <a:p>
            <a:pPr marL="68580" indent="0" algn="ctr">
              <a:buNone/>
            </a:pPr>
            <a:endParaRPr lang="en-US" dirty="0"/>
          </a:p>
        </p:txBody>
      </p:sp>
      <p:sp>
        <p:nvSpPr>
          <p:cNvPr id="2" name="Title 1"/>
          <p:cNvSpPr>
            <a:spLocks noGrp="1"/>
          </p:cNvSpPr>
          <p:nvPr>
            <p:ph type="title"/>
          </p:nvPr>
        </p:nvSpPr>
        <p:spPr/>
        <p:txBody>
          <a:bodyPr>
            <a:normAutofit/>
          </a:bodyPr>
          <a:lstStyle/>
          <a:p>
            <a:pPr algn="ctr"/>
            <a:r>
              <a:rPr lang="en-US" b="1" dirty="0"/>
              <a:t>Components for LCAP</a:t>
            </a:r>
          </a:p>
        </p:txBody>
      </p:sp>
    </p:spTree>
    <p:extLst>
      <p:ext uri="{BB962C8B-B14F-4D97-AF65-F5344CB8AC3E}">
        <p14:creationId xmlns:p14="http://schemas.microsoft.com/office/powerpoint/2010/main" val="2394249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1.3   Explain the skill-related components of balance, reaction time, agility, coordination, explosive power, and speed that enhance performance levels in combative, gymnastic/tumbling, and team activities and apply those components in performance.</a:t>
            </a:r>
          </a:p>
          <a:p>
            <a:pPr marL="68580" indent="0">
              <a:buNone/>
            </a:pPr>
            <a:endParaRPr lang="en-US" dirty="0"/>
          </a:p>
          <a:p>
            <a:r>
              <a:rPr lang="en-US" dirty="0"/>
              <a:t>1.4   Explain and demonstrate advanced offensive, defensive, and transition strategies and tactics in combative, gymnastic/tumbling, and team activities.</a:t>
            </a:r>
          </a:p>
          <a:p>
            <a:endParaRPr lang="en-US" dirty="0"/>
          </a:p>
        </p:txBody>
      </p:sp>
      <p:sp>
        <p:nvSpPr>
          <p:cNvPr id="2" name="Title 1"/>
          <p:cNvSpPr>
            <a:spLocks noGrp="1"/>
          </p:cNvSpPr>
          <p:nvPr>
            <p:ph type="title"/>
          </p:nvPr>
        </p:nvSpPr>
        <p:spPr>
          <a:xfrm>
            <a:off x="838200" y="1027664"/>
            <a:ext cx="7230034" cy="724936"/>
          </a:xfrm>
        </p:spPr>
        <p:txBody>
          <a:bodyPr>
            <a:normAutofit/>
          </a:bodyPr>
          <a:lstStyle/>
          <a:p>
            <a:r>
              <a:rPr lang="en-US" sz="3200" b="1" dirty="0"/>
              <a:t>PE Content Sub-standards</a:t>
            </a:r>
          </a:p>
        </p:txBody>
      </p:sp>
    </p:spTree>
    <p:extLst>
      <p:ext uri="{BB962C8B-B14F-4D97-AF65-F5344CB8AC3E}">
        <p14:creationId xmlns:p14="http://schemas.microsoft.com/office/powerpoint/2010/main" val="4007281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8580" indent="0" algn="ctr">
              <a:buNone/>
            </a:pPr>
            <a:r>
              <a:rPr lang="en-US" sz="3200" b="1" dirty="0"/>
              <a:t>Game film review</a:t>
            </a:r>
          </a:p>
          <a:p>
            <a:pPr marL="68580" indent="0" algn="ctr">
              <a:buNone/>
            </a:pPr>
            <a:endParaRPr lang="en-US" sz="3200" b="1" dirty="0"/>
          </a:p>
          <a:p>
            <a:pPr marL="68580" indent="0">
              <a:buNone/>
            </a:pPr>
            <a:r>
              <a:rPr lang="en-US" dirty="0"/>
              <a:t>Tie to substandard 1.4 – offensive and defensive strategies</a:t>
            </a:r>
          </a:p>
          <a:p>
            <a:pPr marL="68580" indent="0">
              <a:buNone/>
            </a:pPr>
            <a:endParaRPr lang="en-US" dirty="0"/>
          </a:p>
          <a:p>
            <a:pPr marL="68580" indent="0">
              <a:buNone/>
            </a:pPr>
            <a:r>
              <a:rPr lang="en-US" dirty="0"/>
              <a:t>Have athletes write why they executed what they did and what are some possible strategies to improve the execution of the skill</a:t>
            </a:r>
          </a:p>
        </p:txBody>
      </p:sp>
      <p:sp>
        <p:nvSpPr>
          <p:cNvPr id="2" name="Title 1"/>
          <p:cNvSpPr>
            <a:spLocks noGrp="1"/>
          </p:cNvSpPr>
          <p:nvPr>
            <p:ph type="title"/>
          </p:nvPr>
        </p:nvSpPr>
        <p:spPr>
          <a:xfrm>
            <a:off x="1043490" y="1027664"/>
            <a:ext cx="7024744" cy="801136"/>
          </a:xfrm>
        </p:spPr>
        <p:txBody>
          <a:bodyPr/>
          <a:lstStyle/>
          <a:p>
            <a:r>
              <a:rPr lang="en-US" b="1" dirty="0"/>
              <a:t>Sample Assignments</a:t>
            </a:r>
          </a:p>
        </p:txBody>
      </p:sp>
    </p:spTree>
    <p:extLst>
      <p:ext uri="{BB962C8B-B14F-4D97-AF65-F5344CB8AC3E}">
        <p14:creationId xmlns:p14="http://schemas.microsoft.com/office/powerpoint/2010/main" val="4155805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Standard 1.8</a:t>
            </a:r>
          </a:p>
          <a:p>
            <a:pPr marL="68580" indent="0">
              <a:buNone/>
            </a:pPr>
            <a:r>
              <a:rPr lang="en-US" dirty="0"/>
              <a:t>Analyze and explain which training and conditioning practices have the greatest impact on skill acquisition and performance in combative, gymnastic/tumbling, and team activities.</a:t>
            </a:r>
          </a:p>
          <a:p>
            <a:pPr marL="68580" indent="0">
              <a:buNone/>
            </a:pPr>
            <a:endParaRPr lang="en-US" dirty="0"/>
          </a:p>
          <a:p>
            <a:r>
              <a:rPr lang="en-US" dirty="0"/>
              <a:t>Standard 2.6</a:t>
            </a:r>
          </a:p>
          <a:p>
            <a:pPr marL="68580" indent="0">
              <a:buNone/>
            </a:pPr>
            <a:r>
              <a:rPr lang="en-US" dirty="0"/>
              <a:t> Develop and describe a physical fitness plan that enhances personal health and performance in future leisure and workplace activities.</a:t>
            </a:r>
          </a:p>
          <a:p>
            <a:endParaRPr lang="en-US" dirty="0"/>
          </a:p>
        </p:txBody>
      </p:sp>
      <p:sp>
        <p:nvSpPr>
          <p:cNvPr id="5" name="Title 1"/>
          <p:cNvSpPr>
            <a:spLocks noGrp="1"/>
          </p:cNvSpPr>
          <p:nvPr>
            <p:ph type="title"/>
          </p:nvPr>
        </p:nvSpPr>
        <p:spPr>
          <a:xfrm>
            <a:off x="533400" y="762000"/>
            <a:ext cx="8077200" cy="801136"/>
          </a:xfrm>
        </p:spPr>
        <p:txBody>
          <a:bodyPr>
            <a:normAutofit/>
          </a:bodyPr>
          <a:lstStyle/>
          <a:p>
            <a:r>
              <a:rPr lang="en-US" sz="4400" b="1" dirty="0">
                <a:solidFill>
                  <a:schemeClr val="tx1"/>
                </a:solidFill>
              </a:rPr>
              <a:t>Fitness/agility – workout plan</a:t>
            </a:r>
          </a:p>
        </p:txBody>
      </p:sp>
    </p:spTree>
    <p:extLst>
      <p:ext uri="{BB962C8B-B14F-4D97-AF65-F5344CB8AC3E}">
        <p14:creationId xmlns:p14="http://schemas.microsoft.com/office/powerpoint/2010/main" val="4005875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8" y="2914871"/>
            <a:ext cx="9220200" cy="3877815"/>
          </a:xfrm>
        </p:spPr>
        <p:txBody>
          <a:bodyPr>
            <a:normAutofit/>
          </a:bodyPr>
          <a:lstStyle/>
          <a:p>
            <a:r>
              <a:rPr lang="en-US" sz="4400" dirty="0"/>
              <a:t>Here’s Some New Information…</a:t>
            </a:r>
          </a:p>
          <a:p>
            <a:pPr marL="68580" indent="0">
              <a:buNone/>
            </a:pPr>
            <a:endParaRPr lang="en-US" sz="4400" dirty="0"/>
          </a:p>
          <a:p>
            <a:pPr marL="0" indent="0">
              <a:buNone/>
            </a:pPr>
            <a:endParaRPr lang="en-US" dirty="0"/>
          </a:p>
        </p:txBody>
      </p:sp>
      <p:sp>
        <p:nvSpPr>
          <p:cNvPr id="5" name="Title 1"/>
          <p:cNvSpPr>
            <a:spLocks noGrp="1"/>
          </p:cNvSpPr>
          <p:nvPr>
            <p:ph type="title"/>
          </p:nvPr>
        </p:nvSpPr>
        <p:spPr>
          <a:xfrm>
            <a:off x="533400" y="762000"/>
            <a:ext cx="8077200" cy="801136"/>
          </a:xfrm>
        </p:spPr>
        <p:txBody>
          <a:bodyPr>
            <a:normAutofit/>
          </a:bodyPr>
          <a:lstStyle/>
          <a:p>
            <a:pPr algn="l"/>
            <a:r>
              <a:rPr lang="en-US" sz="4400" b="1" dirty="0">
                <a:solidFill>
                  <a:schemeClr val="tx1"/>
                </a:solidFill>
              </a:rPr>
              <a:t>Now….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199" y="4266210"/>
            <a:ext cx="2979383" cy="1676400"/>
          </a:xfrm>
          <a:prstGeom prst="rect">
            <a:avLst/>
          </a:prstGeom>
        </p:spPr>
      </p:pic>
    </p:spTree>
    <p:extLst>
      <p:ext uri="{BB962C8B-B14F-4D97-AF65-F5344CB8AC3E}">
        <p14:creationId xmlns:p14="http://schemas.microsoft.com/office/powerpoint/2010/main" val="386508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667000"/>
            <a:ext cx="7745505" cy="1942653"/>
          </a:xfrm>
        </p:spPr>
        <p:txBody>
          <a:bodyPr>
            <a:noAutofit/>
          </a:bodyPr>
          <a:lstStyle/>
          <a:p>
            <a:r>
              <a:rPr lang="en-US" sz="3600" dirty="0"/>
              <a:t>Academic Goals</a:t>
            </a:r>
          </a:p>
          <a:p>
            <a:r>
              <a:rPr lang="en-US" sz="3600" dirty="0"/>
              <a:t>Non-academic Goals</a:t>
            </a:r>
          </a:p>
          <a:p>
            <a:r>
              <a:rPr lang="en-US" sz="3600" dirty="0"/>
              <a:t>Budget</a:t>
            </a:r>
          </a:p>
          <a:p>
            <a:r>
              <a:rPr lang="en-US" sz="3600" dirty="0"/>
              <a:t>School Site Council/Shared Decision Making Approval</a:t>
            </a:r>
          </a:p>
        </p:txBody>
      </p:sp>
      <p:sp>
        <p:nvSpPr>
          <p:cNvPr id="6" name="Title 5"/>
          <p:cNvSpPr txBox="1">
            <a:spLocks noGrp="1"/>
          </p:cNvSpPr>
          <p:nvPr>
            <p:ph type="title"/>
          </p:nvPr>
        </p:nvSpPr>
        <p:spPr>
          <a:xfrm>
            <a:off x="533400" y="381000"/>
            <a:ext cx="8077200" cy="1200329"/>
          </a:xfrm>
          <a:prstGeom prst="rect">
            <a:avLst/>
          </a:prstGeom>
          <a:noFill/>
        </p:spPr>
        <p:txBody>
          <a:bodyPr wrap="square" rtlCol="0">
            <a:spAutoFit/>
          </a:bodyPr>
          <a:lstStyle/>
          <a:p>
            <a:r>
              <a:rPr lang="en-US" sz="3600" b="1" dirty="0"/>
              <a:t>Student Plan for </a:t>
            </a:r>
            <a:br>
              <a:rPr lang="en-US" sz="3600" b="1" dirty="0"/>
            </a:br>
            <a:r>
              <a:rPr lang="en-US" sz="3600" b="1" dirty="0"/>
              <a:t>Academic Achievement (SPSA)</a:t>
            </a:r>
          </a:p>
        </p:txBody>
      </p:sp>
    </p:spTree>
    <p:extLst>
      <p:ext uri="{BB962C8B-B14F-4D97-AF65-F5344CB8AC3E}">
        <p14:creationId xmlns:p14="http://schemas.microsoft.com/office/powerpoint/2010/main" val="2815429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2743200"/>
            <a:ext cx="7745505" cy="1942653"/>
          </a:xfrm>
        </p:spPr>
        <p:txBody>
          <a:bodyPr>
            <a:noAutofit/>
          </a:bodyPr>
          <a:lstStyle/>
          <a:p>
            <a:r>
              <a:rPr lang="en-US" sz="3600" dirty="0"/>
              <a:t>English Language Arts</a:t>
            </a:r>
          </a:p>
          <a:p>
            <a:r>
              <a:rPr lang="en-US" sz="3600" dirty="0"/>
              <a:t>Mathematics</a:t>
            </a:r>
          </a:p>
          <a:p>
            <a:r>
              <a:rPr lang="en-US" sz="3600" dirty="0"/>
              <a:t>English Learners</a:t>
            </a:r>
          </a:p>
          <a:p>
            <a:r>
              <a:rPr lang="en-US" sz="3600" dirty="0"/>
              <a:t>School Climate</a:t>
            </a:r>
          </a:p>
        </p:txBody>
      </p:sp>
      <p:sp>
        <p:nvSpPr>
          <p:cNvPr id="6" name="Title 5"/>
          <p:cNvSpPr txBox="1">
            <a:spLocks noGrp="1"/>
          </p:cNvSpPr>
          <p:nvPr>
            <p:ph type="title"/>
          </p:nvPr>
        </p:nvSpPr>
        <p:spPr>
          <a:xfrm>
            <a:off x="533400" y="381000"/>
            <a:ext cx="8077200" cy="1200329"/>
          </a:xfrm>
          <a:prstGeom prst="rect">
            <a:avLst/>
          </a:prstGeom>
          <a:noFill/>
        </p:spPr>
        <p:txBody>
          <a:bodyPr wrap="square" rtlCol="0">
            <a:spAutoFit/>
          </a:bodyPr>
          <a:lstStyle/>
          <a:p>
            <a:r>
              <a:rPr lang="en-US" sz="3600" b="1" dirty="0"/>
              <a:t>Student Plan for </a:t>
            </a:r>
            <a:br>
              <a:rPr lang="en-US" sz="3600" b="1" dirty="0"/>
            </a:br>
            <a:r>
              <a:rPr lang="en-US" sz="3600" b="1" dirty="0"/>
              <a:t>Academic Achievement (SPSA)</a:t>
            </a:r>
          </a:p>
        </p:txBody>
      </p:sp>
    </p:spTree>
    <p:extLst>
      <p:ext uri="{BB962C8B-B14F-4D97-AF65-F5344CB8AC3E}">
        <p14:creationId xmlns:p14="http://schemas.microsoft.com/office/powerpoint/2010/main" val="127358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62200"/>
            <a:ext cx="7745505" cy="838200"/>
          </a:xfrm>
        </p:spPr>
        <p:txBody>
          <a:bodyPr>
            <a:noAutofit/>
          </a:bodyPr>
          <a:lstStyle/>
          <a:p>
            <a:pPr algn="ctr"/>
            <a:r>
              <a:rPr lang="en-US" sz="3600" dirty="0"/>
              <a:t>English Language Arts</a:t>
            </a:r>
          </a:p>
        </p:txBody>
      </p:sp>
      <p:sp>
        <p:nvSpPr>
          <p:cNvPr id="6" name="Title 5"/>
          <p:cNvSpPr txBox="1">
            <a:spLocks noGrp="1"/>
          </p:cNvSpPr>
          <p:nvPr>
            <p:ph type="title"/>
          </p:nvPr>
        </p:nvSpPr>
        <p:spPr>
          <a:xfrm>
            <a:off x="533400" y="381000"/>
            <a:ext cx="8077200" cy="1200329"/>
          </a:xfrm>
          <a:prstGeom prst="rect">
            <a:avLst/>
          </a:prstGeom>
          <a:noFill/>
        </p:spPr>
        <p:txBody>
          <a:bodyPr wrap="square" rtlCol="0">
            <a:spAutoFit/>
          </a:bodyPr>
          <a:lstStyle/>
          <a:p>
            <a:r>
              <a:rPr lang="en-US" sz="3600" b="1" dirty="0"/>
              <a:t>Student Plan for </a:t>
            </a:r>
            <a:br>
              <a:rPr lang="en-US" sz="3600" b="1" dirty="0"/>
            </a:br>
            <a:r>
              <a:rPr lang="en-US" sz="3600" b="1" dirty="0"/>
              <a:t>Academic Achievement (SPSA)</a:t>
            </a:r>
          </a:p>
        </p:txBody>
      </p:sp>
      <p:graphicFrame>
        <p:nvGraphicFramePr>
          <p:cNvPr id="4" name="Table 3"/>
          <p:cNvGraphicFramePr>
            <a:graphicFrameLocks noGrp="1"/>
          </p:cNvGraphicFramePr>
          <p:nvPr>
            <p:extLst>
              <p:ext uri="{D42A27DB-BD31-4B8C-83A1-F6EECF244321}">
                <p14:modId xmlns:p14="http://schemas.microsoft.com/office/powerpoint/2010/main" val="4217238010"/>
              </p:ext>
            </p:extLst>
          </p:nvPr>
        </p:nvGraphicFramePr>
        <p:xfrm>
          <a:off x="152400" y="3729831"/>
          <a:ext cx="8839201" cy="2682240"/>
        </p:xfrm>
        <a:graphic>
          <a:graphicData uri="http://schemas.openxmlformats.org/drawingml/2006/table">
            <a:tbl>
              <a:tblPr>
                <a:tableStyleId>{5C22544A-7EE6-4342-B048-85BDC9FD1C3A}</a:tableStyleId>
              </a:tblPr>
              <a:tblGrid>
                <a:gridCol w="2991269">
                  <a:extLst>
                    <a:ext uri="{9D8B030D-6E8A-4147-A177-3AD203B41FA5}">
                      <a16:colId xmlns:a16="http://schemas.microsoft.com/office/drawing/2014/main" val="20000"/>
                    </a:ext>
                  </a:extLst>
                </a:gridCol>
                <a:gridCol w="135213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25385">
                  <a:extLst>
                    <a:ext uri="{9D8B030D-6E8A-4147-A177-3AD203B41FA5}">
                      <a16:colId xmlns:a16="http://schemas.microsoft.com/office/drawing/2014/main" val="20004"/>
                    </a:ext>
                  </a:extLst>
                </a:gridCol>
                <a:gridCol w="1513016">
                  <a:extLst>
                    <a:ext uri="{9D8B030D-6E8A-4147-A177-3AD203B41FA5}">
                      <a16:colId xmlns:a16="http://schemas.microsoft.com/office/drawing/2014/main" val="20005"/>
                    </a:ext>
                  </a:extLst>
                </a:gridCol>
              </a:tblGrid>
              <a:tr h="182880">
                <a:tc>
                  <a:txBody>
                    <a:bodyPr/>
                    <a:lstStyle/>
                    <a:p>
                      <a:pPr algn="ctr" fontAlgn="b"/>
                      <a:r>
                        <a:rPr lang="en-US" sz="1800" b="1" u="none" strike="noStrike" dirty="0">
                          <a:effectLst/>
                        </a:rPr>
                        <a:t>Action Step</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WASC Critical Needs</a:t>
                      </a:r>
                      <a:endParaRPr lang="en-US" sz="1800" b="1" i="0" u="none" strike="noStrike" dirty="0">
                        <a:solidFill>
                          <a:srgbClr val="000000"/>
                        </a:solidFill>
                        <a:effectLst/>
                        <a:latin typeface="Calibri"/>
                      </a:endParaRPr>
                    </a:p>
                  </a:txBody>
                  <a:tcPr marL="7620" marR="7620" marT="7620" marB="0" anchor="b"/>
                </a:tc>
                <a:tc>
                  <a:txBody>
                    <a:bodyPr/>
                    <a:lstStyle/>
                    <a:p>
                      <a:pPr algn="ctr" fontAlgn="b"/>
                      <a:r>
                        <a:rPr lang="en-US" sz="1400" b="1" u="none" strike="noStrike" dirty="0">
                          <a:effectLst/>
                        </a:rPr>
                        <a:t>Responsibility</a:t>
                      </a:r>
                      <a:endParaRPr lang="en-US" sz="1400" b="1" i="0" u="none" strike="noStrike" dirty="0">
                        <a:solidFill>
                          <a:srgbClr val="000000"/>
                        </a:solidFill>
                        <a:effectLst/>
                        <a:latin typeface="Calibri"/>
                      </a:endParaRPr>
                    </a:p>
                  </a:txBody>
                  <a:tcPr marL="7620" marR="7620" marT="7620" marB="0" anchor="ctr"/>
                </a:tc>
                <a:tc>
                  <a:txBody>
                    <a:bodyPr/>
                    <a:lstStyle/>
                    <a:p>
                      <a:pPr algn="ctr" fontAlgn="b"/>
                      <a:r>
                        <a:rPr lang="en-US" sz="1100" b="1" u="none" strike="noStrike" dirty="0">
                          <a:effectLst/>
                        </a:rPr>
                        <a:t>Timeline</a:t>
                      </a:r>
                      <a:endParaRPr lang="en-US" sz="11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Cost/</a:t>
                      </a:r>
                    </a:p>
                    <a:p>
                      <a:pPr algn="ctr" fontAlgn="b"/>
                      <a:r>
                        <a:rPr lang="en-US" sz="1800" b="1" u="none" strike="noStrike" dirty="0">
                          <a:effectLst/>
                        </a:rPr>
                        <a:t>Funding</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LCAP Priorities</a:t>
                      </a:r>
                      <a:endParaRPr lang="en-US" sz="1800" b="1"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0"/>
                  </a:ext>
                </a:extLst>
              </a:tr>
              <a:tr h="365760">
                <a:tc>
                  <a:txBody>
                    <a:bodyPr/>
                    <a:lstStyle/>
                    <a:p>
                      <a:pPr algn="ctr" fontAlgn="b"/>
                      <a:r>
                        <a:rPr lang="en-US" sz="2000" u="none" strike="noStrike" dirty="0">
                          <a:effectLst/>
                        </a:rPr>
                        <a:t>Athletic courses will embed Common Core</a:t>
                      </a:r>
                      <a:endParaRPr lang="en-US" sz="2000" b="0" i="0" u="none" strike="noStrike" dirty="0">
                        <a:solidFill>
                          <a:srgbClr val="000000"/>
                        </a:solidFill>
                        <a:effectLst/>
                        <a:latin typeface="Calibri"/>
                      </a:endParaRPr>
                    </a:p>
                  </a:txBody>
                  <a:tcPr marL="7620" marR="7620" marT="7620" marB="0" anchor="ctr"/>
                </a:tc>
                <a:tc rowSpan="3">
                  <a:txBody>
                    <a:bodyPr/>
                    <a:lstStyle/>
                    <a:p>
                      <a:pPr algn="ctr" fontAlgn="ctr"/>
                      <a:r>
                        <a:rPr lang="en-US" sz="1800" u="none" strike="noStrike" dirty="0">
                          <a:effectLst/>
                        </a:rPr>
                        <a:t>Academic Vocabulary</a:t>
                      </a:r>
                    </a:p>
                    <a:p>
                      <a:pPr algn="ctr" fontAlgn="ctr"/>
                      <a:endParaRPr lang="en-US" sz="1800" u="none" strike="noStrike" dirty="0">
                        <a:effectLst/>
                      </a:endParaRPr>
                    </a:p>
                    <a:p>
                      <a:pPr algn="ctr" fontAlgn="ctr"/>
                      <a:r>
                        <a:rPr lang="en-US" sz="1800" u="none" strike="noStrike" dirty="0">
                          <a:effectLst/>
                        </a:rPr>
                        <a:t>Analytical Thinking</a:t>
                      </a:r>
                      <a:endParaRPr lang="en-US" sz="1800" b="0" i="0" u="none" strike="noStrike" dirty="0">
                        <a:solidFill>
                          <a:srgbClr val="000000"/>
                        </a:solidFill>
                        <a:effectLst/>
                        <a:latin typeface="Calibri"/>
                      </a:endParaRPr>
                    </a:p>
                  </a:txBody>
                  <a:tcPr marL="7620" marR="7620" marT="7620" marB="0" anchor="ctr"/>
                </a:tc>
                <a:tc>
                  <a:txBody>
                    <a:bodyPr/>
                    <a:lstStyle/>
                    <a:p>
                      <a:pPr algn="ctr" fontAlgn="b"/>
                      <a:r>
                        <a:rPr lang="en-US" sz="1400" u="none" strike="noStrike" dirty="0">
                          <a:effectLst/>
                        </a:rPr>
                        <a:t>Administration</a:t>
                      </a:r>
                      <a:endParaRPr lang="en-US" sz="1400" b="0" i="0" u="none" strike="noStrike" dirty="0">
                        <a:solidFill>
                          <a:srgbClr val="000000"/>
                        </a:solidFill>
                        <a:effectLst/>
                        <a:latin typeface="Calibri"/>
                      </a:endParaRPr>
                    </a:p>
                  </a:txBody>
                  <a:tcPr marL="7620" marR="7620" marT="7620" marB="0" anchor="ctr"/>
                </a:tc>
                <a:tc rowSpan="3">
                  <a:txBody>
                    <a:bodyPr/>
                    <a:lstStyle/>
                    <a:p>
                      <a:pPr algn="ctr" fontAlgn="ctr"/>
                      <a:r>
                        <a:rPr lang="en-US" sz="1400" u="none" strike="noStrike" dirty="0">
                          <a:effectLst/>
                        </a:rPr>
                        <a:t>Ongoing</a:t>
                      </a:r>
                      <a:endParaRPr lang="en-US" sz="1400" b="0" i="0" u="none" strike="noStrike" dirty="0">
                        <a:solidFill>
                          <a:srgbClr val="000000"/>
                        </a:solidFill>
                        <a:effectLst/>
                        <a:latin typeface="Calibri"/>
                      </a:endParaRPr>
                    </a:p>
                  </a:txBody>
                  <a:tcPr marL="7620" marR="7620" marT="7620" marB="0" anchor="ctr"/>
                </a:tc>
                <a:tc rowSpan="3">
                  <a:txBody>
                    <a:bodyPr/>
                    <a:lstStyle/>
                    <a:p>
                      <a:pPr algn="ctr" fontAlgn="ctr"/>
                      <a:r>
                        <a:rPr lang="en-US" sz="2000" u="none" strike="noStrike" dirty="0">
                          <a:effectLst/>
                        </a:rPr>
                        <a:t>$2,000 </a:t>
                      </a:r>
                    </a:p>
                    <a:p>
                      <a:pPr algn="ctr" fontAlgn="ctr"/>
                      <a:r>
                        <a:rPr lang="en-US" sz="2000" u="none" strike="noStrike" dirty="0">
                          <a:effectLst/>
                        </a:rPr>
                        <a:t>LCFF S&amp;C</a:t>
                      </a:r>
                      <a:endParaRPr lang="en-US" sz="2000" b="0" i="0" u="none" strike="noStrike" dirty="0">
                        <a:solidFill>
                          <a:srgbClr val="000000"/>
                        </a:solidFill>
                        <a:effectLst/>
                        <a:latin typeface="Calibri"/>
                      </a:endParaRPr>
                    </a:p>
                  </a:txBody>
                  <a:tcPr marL="7620" marR="7620" marT="7620" marB="0" anchor="ctr"/>
                </a:tc>
                <a:tc rowSpan="3">
                  <a:txBody>
                    <a:bodyPr/>
                    <a:lstStyle/>
                    <a:p>
                      <a:pPr algn="ctr" fontAlgn="ctr"/>
                      <a:r>
                        <a:rPr lang="en-US" sz="1800" u="none" strike="noStrike" dirty="0">
                          <a:effectLst/>
                        </a:rPr>
                        <a:t>Common Core</a:t>
                      </a:r>
                    </a:p>
                    <a:p>
                      <a:pPr algn="ctr" fontAlgn="ctr"/>
                      <a:r>
                        <a:rPr lang="en-US" sz="1800" u="none" strike="noStrike" dirty="0">
                          <a:effectLst/>
                        </a:rPr>
                        <a:t> </a:t>
                      </a:r>
                    </a:p>
                    <a:p>
                      <a:pPr algn="ctr" fontAlgn="ctr"/>
                      <a:r>
                        <a:rPr lang="en-US" sz="1800" u="none" strike="noStrike" dirty="0">
                          <a:effectLst/>
                        </a:rPr>
                        <a:t>Student Achievement</a:t>
                      </a:r>
                      <a:endParaRPr lang="en-US" sz="18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1"/>
                  </a:ext>
                </a:extLst>
              </a:tr>
              <a:tr h="182880">
                <a:tc>
                  <a:txBody>
                    <a:bodyPr/>
                    <a:lstStyle/>
                    <a:p>
                      <a:pPr algn="ctr" fontAlgn="b"/>
                      <a:r>
                        <a:rPr lang="en-US" sz="2000" u="none" strike="noStrike" dirty="0">
                          <a:effectLst/>
                        </a:rPr>
                        <a:t>ELA standards during lessons supporting</a:t>
                      </a:r>
                      <a:endParaRPr lang="en-US" sz="2000" b="0" i="0" u="none" strike="noStrike" dirty="0">
                        <a:solidFill>
                          <a:srgbClr val="000000"/>
                        </a:solidFill>
                        <a:effectLst/>
                        <a:latin typeface="Calibri"/>
                      </a:endParaRPr>
                    </a:p>
                  </a:txBody>
                  <a:tcPr marL="7620" marR="7620" marT="7620" marB="0" anchor="ctr"/>
                </a:tc>
                <a:tc vMerge="1">
                  <a:txBody>
                    <a:bodyPr/>
                    <a:lstStyle/>
                    <a:p>
                      <a:endParaRPr lang="en-US"/>
                    </a:p>
                  </a:txBody>
                  <a:tcPr/>
                </a:tc>
                <a:tc>
                  <a:txBody>
                    <a:bodyPr/>
                    <a:lstStyle/>
                    <a:p>
                      <a:pPr algn="ctr" fontAlgn="b"/>
                      <a:r>
                        <a:rPr lang="en-US" sz="1600" u="none" strike="noStrike" dirty="0">
                          <a:effectLst/>
                        </a:rPr>
                        <a:t>Teachers</a:t>
                      </a:r>
                      <a:endParaRPr lang="en-US" sz="1600" b="0" i="0" u="none" strike="noStrike" dirty="0">
                        <a:solidFill>
                          <a:srgbClr val="000000"/>
                        </a:solidFill>
                        <a:effectLst/>
                        <a:latin typeface="Calibri"/>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182880">
                <a:tc>
                  <a:txBody>
                    <a:bodyPr/>
                    <a:lstStyle/>
                    <a:p>
                      <a:pPr algn="ctr" fontAlgn="b"/>
                      <a:r>
                        <a:rPr lang="en-US" sz="2000" u="none" strike="noStrike" dirty="0">
                          <a:effectLst/>
                        </a:rPr>
                        <a:t>literacy across all content areas</a:t>
                      </a:r>
                      <a:endParaRPr lang="en-US" sz="2000" b="0" i="0" u="none" strike="noStrike" dirty="0">
                        <a:solidFill>
                          <a:srgbClr val="000000"/>
                        </a:solidFill>
                        <a:effectLst/>
                        <a:latin typeface="Calibri"/>
                      </a:endParaRPr>
                    </a:p>
                  </a:txBody>
                  <a:tcPr marL="7620" marR="7620" marT="7620" marB="0" anchor="ctr"/>
                </a:tc>
                <a:tc vMerge="1">
                  <a:txBody>
                    <a:bodyPr/>
                    <a:lstStyle/>
                    <a:p>
                      <a:endParaRPr lang="en-US"/>
                    </a:p>
                  </a:txBody>
                  <a:tcPr/>
                </a:tc>
                <a:tc>
                  <a:txBody>
                    <a:bodyPr/>
                    <a:lstStyle/>
                    <a:p>
                      <a:pPr algn="ctr" fontAlgn="b"/>
                      <a:r>
                        <a:rPr lang="en-US" sz="1600" u="none" strike="noStrike" dirty="0">
                          <a:effectLst/>
                        </a:rPr>
                        <a:t>Coaches</a:t>
                      </a:r>
                      <a:endParaRPr lang="en-US" sz="1600" b="0" i="0" u="none" strike="noStrike" dirty="0">
                        <a:solidFill>
                          <a:srgbClr val="000000"/>
                        </a:solidFill>
                        <a:effectLst/>
                        <a:latin typeface="Calibri"/>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22385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62200"/>
            <a:ext cx="7745505" cy="838200"/>
          </a:xfrm>
        </p:spPr>
        <p:txBody>
          <a:bodyPr>
            <a:noAutofit/>
          </a:bodyPr>
          <a:lstStyle/>
          <a:p>
            <a:pPr algn="ctr"/>
            <a:r>
              <a:rPr lang="en-US" sz="3600" dirty="0"/>
              <a:t>Mathematics</a:t>
            </a:r>
          </a:p>
        </p:txBody>
      </p:sp>
      <p:sp>
        <p:nvSpPr>
          <p:cNvPr id="6" name="Title 5"/>
          <p:cNvSpPr txBox="1">
            <a:spLocks noGrp="1"/>
          </p:cNvSpPr>
          <p:nvPr>
            <p:ph type="title"/>
          </p:nvPr>
        </p:nvSpPr>
        <p:spPr>
          <a:xfrm>
            <a:off x="533400" y="381000"/>
            <a:ext cx="8077200" cy="1200329"/>
          </a:xfrm>
          <a:prstGeom prst="rect">
            <a:avLst/>
          </a:prstGeom>
          <a:noFill/>
        </p:spPr>
        <p:txBody>
          <a:bodyPr wrap="square" rtlCol="0">
            <a:spAutoFit/>
          </a:bodyPr>
          <a:lstStyle/>
          <a:p>
            <a:r>
              <a:rPr lang="en-US" sz="3600" b="1" dirty="0"/>
              <a:t>Student Plan for </a:t>
            </a:r>
            <a:br>
              <a:rPr lang="en-US" sz="3600" b="1" dirty="0"/>
            </a:br>
            <a:r>
              <a:rPr lang="en-US" sz="3600" b="1" dirty="0"/>
              <a:t>Academic Achievement (SPSA)</a:t>
            </a:r>
          </a:p>
        </p:txBody>
      </p:sp>
      <p:graphicFrame>
        <p:nvGraphicFramePr>
          <p:cNvPr id="5" name="Table 4"/>
          <p:cNvGraphicFramePr>
            <a:graphicFrameLocks noGrp="1"/>
          </p:cNvGraphicFramePr>
          <p:nvPr>
            <p:extLst>
              <p:ext uri="{D42A27DB-BD31-4B8C-83A1-F6EECF244321}">
                <p14:modId xmlns:p14="http://schemas.microsoft.com/office/powerpoint/2010/main" val="1851318896"/>
              </p:ext>
            </p:extLst>
          </p:nvPr>
        </p:nvGraphicFramePr>
        <p:xfrm>
          <a:off x="76200" y="3505200"/>
          <a:ext cx="8915400" cy="2209800"/>
        </p:xfrm>
        <a:graphic>
          <a:graphicData uri="http://schemas.openxmlformats.org/drawingml/2006/table">
            <a:tbl>
              <a:tblPr>
                <a:tableStyleId>{5C22544A-7EE6-4342-B048-85BDC9FD1C3A}</a:tableStyleId>
              </a:tblPr>
              <a:tblGrid>
                <a:gridCol w="24384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34131">
                <a:tc>
                  <a:txBody>
                    <a:bodyPr/>
                    <a:lstStyle/>
                    <a:p>
                      <a:pPr algn="ctr" fontAlgn="b"/>
                      <a:r>
                        <a:rPr lang="en-US" sz="1800" b="1" u="none" strike="noStrike" dirty="0">
                          <a:effectLst/>
                        </a:rPr>
                        <a:t>Action Step</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WASC </a:t>
                      </a:r>
                    </a:p>
                    <a:p>
                      <a:pPr algn="ctr" fontAlgn="b"/>
                      <a:r>
                        <a:rPr lang="en-US" sz="1800" b="1" u="none" strike="noStrike" dirty="0">
                          <a:effectLst/>
                        </a:rPr>
                        <a:t>Critical</a:t>
                      </a:r>
                    </a:p>
                    <a:p>
                      <a:pPr algn="ctr" fontAlgn="b"/>
                      <a:r>
                        <a:rPr lang="en-US" sz="1800" b="1" u="none" strike="noStrike" dirty="0">
                          <a:effectLst/>
                        </a:rPr>
                        <a:t> Needs</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Responsibility</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Timeline</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Cost/</a:t>
                      </a:r>
                    </a:p>
                    <a:p>
                      <a:pPr algn="ctr" fontAlgn="b"/>
                      <a:r>
                        <a:rPr lang="en-US" sz="1800" b="1" u="none" strike="noStrike" dirty="0">
                          <a:effectLst/>
                        </a:rPr>
                        <a:t>Funding</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LCAP Priorities</a:t>
                      </a:r>
                      <a:endParaRPr lang="en-US" sz="1800" b="1"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0"/>
                  </a:ext>
                </a:extLst>
              </a:tr>
              <a:tr h="198120">
                <a:tc rowSpan="3">
                  <a:txBody>
                    <a:bodyPr/>
                    <a:lstStyle/>
                    <a:p>
                      <a:pPr algn="ctr" fontAlgn="ctr"/>
                      <a:r>
                        <a:rPr lang="en-US" sz="1800" u="none" strike="noStrike" dirty="0">
                          <a:effectLst/>
                        </a:rPr>
                        <a:t>Athletic courses will utilize 8 Math practices to determine the intensity of workouts </a:t>
                      </a:r>
                      <a:endParaRPr lang="en-US" sz="1800" b="0" i="0" u="none" strike="noStrike" dirty="0">
                        <a:solidFill>
                          <a:srgbClr val="000000"/>
                        </a:solidFill>
                        <a:effectLst/>
                        <a:latin typeface="Calibri"/>
                      </a:endParaRPr>
                    </a:p>
                  </a:txBody>
                  <a:tcPr marL="7620" marR="7620" marT="7620" marB="0" anchor="ctr"/>
                </a:tc>
                <a:tc rowSpan="3">
                  <a:txBody>
                    <a:bodyPr/>
                    <a:lstStyle/>
                    <a:p>
                      <a:pPr algn="ctr" fontAlgn="ctr"/>
                      <a:r>
                        <a:rPr lang="en-US" sz="1800" u="none" strike="noStrike" dirty="0">
                          <a:effectLst/>
                        </a:rPr>
                        <a:t>Math Practices</a:t>
                      </a:r>
                    </a:p>
                    <a:p>
                      <a:pPr algn="ctr" fontAlgn="ctr"/>
                      <a:endParaRPr lang="en-US" sz="1800" u="none" strike="noStrike" dirty="0">
                        <a:effectLst/>
                      </a:endParaRPr>
                    </a:p>
                    <a:p>
                      <a:pPr algn="ctr" fontAlgn="ctr"/>
                      <a:r>
                        <a:rPr lang="en-US" sz="1800" u="none" strike="noStrike" dirty="0">
                          <a:effectLst/>
                        </a:rPr>
                        <a:t>Analytical Thinking</a:t>
                      </a:r>
                      <a:endParaRPr lang="en-US" sz="1800" b="0" i="0" u="none" strike="noStrike" dirty="0">
                        <a:solidFill>
                          <a:srgbClr val="000000"/>
                        </a:solidFill>
                        <a:effectLst/>
                        <a:latin typeface="Calibri"/>
                      </a:endParaRPr>
                    </a:p>
                  </a:txBody>
                  <a:tcPr marL="7620" marR="7620" marT="7620" marB="0" anchor="ctr"/>
                </a:tc>
                <a:tc>
                  <a:txBody>
                    <a:bodyPr/>
                    <a:lstStyle/>
                    <a:p>
                      <a:pPr algn="ctr" fontAlgn="b"/>
                      <a:r>
                        <a:rPr lang="en-US" sz="1800" u="none" strike="noStrike" dirty="0">
                          <a:effectLst/>
                        </a:rPr>
                        <a:t>Administration</a:t>
                      </a:r>
                      <a:endParaRPr lang="en-US" sz="1800" b="0" i="0" u="none" strike="noStrike" dirty="0">
                        <a:solidFill>
                          <a:srgbClr val="000000"/>
                        </a:solidFill>
                        <a:effectLst/>
                        <a:latin typeface="Calibri"/>
                      </a:endParaRPr>
                    </a:p>
                  </a:txBody>
                  <a:tcPr marL="7620" marR="7620" marT="7620" marB="0" anchor="ctr"/>
                </a:tc>
                <a:tc rowSpan="3">
                  <a:txBody>
                    <a:bodyPr/>
                    <a:lstStyle/>
                    <a:p>
                      <a:pPr algn="ctr" fontAlgn="ctr"/>
                      <a:r>
                        <a:rPr lang="en-US" sz="1800" u="none" strike="noStrike" dirty="0">
                          <a:effectLst/>
                        </a:rPr>
                        <a:t>Ongoing</a:t>
                      </a:r>
                      <a:endParaRPr lang="en-US" sz="1800" b="0" i="0" u="none" strike="noStrike" dirty="0">
                        <a:solidFill>
                          <a:srgbClr val="000000"/>
                        </a:solidFill>
                        <a:effectLst/>
                        <a:latin typeface="Calibri"/>
                      </a:endParaRPr>
                    </a:p>
                  </a:txBody>
                  <a:tcPr marL="7620" marR="7620" marT="7620" marB="0" anchor="ctr"/>
                </a:tc>
                <a:tc rowSpan="3">
                  <a:txBody>
                    <a:bodyPr/>
                    <a:lstStyle/>
                    <a:p>
                      <a:pPr algn="ctr" fontAlgn="ctr"/>
                      <a:r>
                        <a:rPr lang="en-US" sz="1800" u="none" strike="noStrike" dirty="0">
                          <a:effectLst/>
                        </a:rPr>
                        <a:t>$2,000 LCFF S&amp;C</a:t>
                      </a:r>
                      <a:endParaRPr lang="en-US" sz="1800" b="0" i="0" u="none" strike="noStrike" dirty="0">
                        <a:solidFill>
                          <a:srgbClr val="000000"/>
                        </a:solidFill>
                        <a:effectLst/>
                        <a:latin typeface="Calibri"/>
                      </a:endParaRPr>
                    </a:p>
                  </a:txBody>
                  <a:tcPr marL="7620" marR="7620" marT="7620" marB="0" anchor="ctr"/>
                </a:tc>
                <a:tc rowSpan="3">
                  <a:txBody>
                    <a:bodyPr/>
                    <a:lstStyle/>
                    <a:p>
                      <a:pPr algn="ctr" fontAlgn="ctr"/>
                      <a:r>
                        <a:rPr lang="en-US" sz="1800" u="none" strike="noStrike" dirty="0">
                          <a:effectLst/>
                        </a:rPr>
                        <a:t>Common Core </a:t>
                      </a:r>
                    </a:p>
                    <a:p>
                      <a:pPr algn="ctr" fontAlgn="ctr"/>
                      <a:endParaRPr lang="en-US" sz="1800" u="none" strike="noStrike" dirty="0">
                        <a:effectLst/>
                      </a:endParaRPr>
                    </a:p>
                    <a:p>
                      <a:pPr algn="ctr" fontAlgn="ctr"/>
                      <a:r>
                        <a:rPr lang="en-US" sz="1800" u="none" strike="noStrike" dirty="0">
                          <a:effectLst/>
                        </a:rPr>
                        <a:t>Student Achievement</a:t>
                      </a:r>
                      <a:endParaRPr lang="en-US" sz="18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1"/>
                  </a:ext>
                </a:extLst>
              </a:tr>
              <a:tr h="182880">
                <a:tc vMerge="1">
                  <a:txBody>
                    <a:bodyPr/>
                    <a:lstStyle/>
                    <a:p>
                      <a:endParaRPr lang="en-US"/>
                    </a:p>
                  </a:txBody>
                  <a:tcPr/>
                </a:tc>
                <a:tc vMerge="1">
                  <a:txBody>
                    <a:bodyPr/>
                    <a:lstStyle/>
                    <a:p>
                      <a:endParaRPr lang="en-US"/>
                    </a:p>
                  </a:txBody>
                  <a:tcPr/>
                </a:tc>
                <a:tc>
                  <a:txBody>
                    <a:bodyPr/>
                    <a:lstStyle/>
                    <a:p>
                      <a:pPr algn="ctr" fontAlgn="b"/>
                      <a:endParaRPr lang="en-US" sz="1800" u="none" strike="noStrike" dirty="0">
                        <a:effectLst/>
                      </a:endParaRPr>
                    </a:p>
                    <a:p>
                      <a:pPr algn="ctr" fontAlgn="b"/>
                      <a:r>
                        <a:rPr lang="en-US" sz="1800" u="none" strike="noStrike" dirty="0">
                          <a:effectLst/>
                        </a:rPr>
                        <a:t>Teachers</a:t>
                      </a:r>
                      <a:endParaRPr lang="en-US" sz="1800" b="0" i="0" u="none" strike="noStrike" dirty="0">
                        <a:solidFill>
                          <a:srgbClr val="000000"/>
                        </a:solidFill>
                        <a:effectLst/>
                        <a:latin typeface="Calibri"/>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182880">
                <a:tc vMerge="1">
                  <a:txBody>
                    <a:bodyPr/>
                    <a:lstStyle/>
                    <a:p>
                      <a:endParaRPr lang="en-US"/>
                    </a:p>
                  </a:txBody>
                  <a:tcPr/>
                </a:tc>
                <a:tc vMerge="1">
                  <a:txBody>
                    <a:bodyPr/>
                    <a:lstStyle/>
                    <a:p>
                      <a:endParaRPr lang="en-US"/>
                    </a:p>
                  </a:txBody>
                  <a:tcPr/>
                </a:tc>
                <a:tc>
                  <a:txBody>
                    <a:bodyPr/>
                    <a:lstStyle/>
                    <a:p>
                      <a:pPr algn="ctr" fontAlgn="b"/>
                      <a:r>
                        <a:rPr lang="en-US" sz="1800" u="none" strike="noStrike" dirty="0">
                          <a:effectLst/>
                        </a:rPr>
                        <a:t>Coaches</a:t>
                      </a:r>
                      <a:endParaRPr lang="en-US" sz="1800" b="0" i="0" u="none" strike="noStrike" dirty="0">
                        <a:solidFill>
                          <a:srgbClr val="000000"/>
                        </a:solidFill>
                        <a:effectLst/>
                        <a:latin typeface="Calibri"/>
                      </a:endParaRPr>
                    </a:p>
                  </a:txBody>
                  <a:tcPr marL="7620" marR="7620" marT="7620" marB="0" anchor="ct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14954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62200"/>
            <a:ext cx="7745505" cy="838200"/>
          </a:xfrm>
        </p:spPr>
        <p:txBody>
          <a:bodyPr>
            <a:noAutofit/>
          </a:bodyPr>
          <a:lstStyle/>
          <a:p>
            <a:pPr algn="ctr"/>
            <a:r>
              <a:rPr lang="en-US" sz="3600" dirty="0"/>
              <a:t>English Learners</a:t>
            </a:r>
          </a:p>
        </p:txBody>
      </p:sp>
      <p:sp>
        <p:nvSpPr>
          <p:cNvPr id="6" name="Title 5"/>
          <p:cNvSpPr txBox="1">
            <a:spLocks noGrp="1"/>
          </p:cNvSpPr>
          <p:nvPr>
            <p:ph type="title"/>
          </p:nvPr>
        </p:nvSpPr>
        <p:spPr>
          <a:xfrm>
            <a:off x="533400" y="381000"/>
            <a:ext cx="8077200" cy="1200329"/>
          </a:xfrm>
          <a:prstGeom prst="rect">
            <a:avLst/>
          </a:prstGeom>
          <a:noFill/>
        </p:spPr>
        <p:txBody>
          <a:bodyPr wrap="square" rtlCol="0">
            <a:spAutoFit/>
          </a:bodyPr>
          <a:lstStyle/>
          <a:p>
            <a:r>
              <a:rPr lang="en-US" sz="3600" b="1" dirty="0"/>
              <a:t>Student Plan for </a:t>
            </a:r>
            <a:br>
              <a:rPr lang="en-US" sz="3600" b="1" dirty="0"/>
            </a:br>
            <a:r>
              <a:rPr lang="en-US" sz="3600" b="1" dirty="0"/>
              <a:t>Academic Achievement (SPSA)</a:t>
            </a:r>
          </a:p>
        </p:txBody>
      </p:sp>
      <p:graphicFrame>
        <p:nvGraphicFramePr>
          <p:cNvPr id="3" name="Table 2"/>
          <p:cNvGraphicFramePr>
            <a:graphicFrameLocks noGrp="1"/>
          </p:cNvGraphicFramePr>
          <p:nvPr>
            <p:extLst>
              <p:ext uri="{D42A27DB-BD31-4B8C-83A1-F6EECF244321}">
                <p14:modId xmlns:p14="http://schemas.microsoft.com/office/powerpoint/2010/main" val="4075845953"/>
              </p:ext>
            </p:extLst>
          </p:nvPr>
        </p:nvGraphicFramePr>
        <p:xfrm>
          <a:off x="228600" y="3729831"/>
          <a:ext cx="8763000" cy="2758440"/>
        </p:xfrm>
        <a:graphic>
          <a:graphicData uri="http://schemas.openxmlformats.org/drawingml/2006/table">
            <a:tbl>
              <a:tblPr>
                <a:tableStyleId>{5C22544A-7EE6-4342-B048-85BDC9FD1C3A}</a:tableStyleId>
              </a:tblPr>
              <a:tblGrid>
                <a:gridCol w="2362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55659">
                  <a:extLst>
                    <a:ext uri="{9D8B030D-6E8A-4147-A177-3AD203B41FA5}">
                      <a16:colId xmlns:a16="http://schemas.microsoft.com/office/drawing/2014/main" val="20004"/>
                    </a:ext>
                  </a:extLst>
                </a:gridCol>
                <a:gridCol w="1482741">
                  <a:extLst>
                    <a:ext uri="{9D8B030D-6E8A-4147-A177-3AD203B41FA5}">
                      <a16:colId xmlns:a16="http://schemas.microsoft.com/office/drawing/2014/main" val="20005"/>
                    </a:ext>
                  </a:extLst>
                </a:gridCol>
              </a:tblGrid>
              <a:tr h="182880">
                <a:tc>
                  <a:txBody>
                    <a:bodyPr/>
                    <a:lstStyle/>
                    <a:p>
                      <a:pPr algn="ctr" fontAlgn="b"/>
                      <a:r>
                        <a:rPr lang="en-US" sz="1800" b="1" u="none" strike="noStrike" dirty="0">
                          <a:effectLst/>
                        </a:rPr>
                        <a:t>Action Step</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WASC </a:t>
                      </a:r>
                    </a:p>
                    <a:p>
                      <a:pPr algn="ctr" fontAlgn="b"/>
                      <a:r>
                        <a:rPr lang="en-US" sz="1800" b="1" u="none" strike="noStrike" dirty="0">
                          <a:effectLst/>
                        </a:rPr>
                        <a:t>Critical </a:t>
                      </a:r>
                    </a:p>
                    <a:p>
                      <a:pPr algn="ctr" fontAlgn="b"/>
                      <a:r>
                        <a:rPr lang="en-US" sz="1800" b="1" u="none" strike="noStrike" dirty="0">
                          <a:effectLst/>
                        </a:rPr>
                        <a:t>Needs</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Responsibility</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Timeline</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Cost/</a:t>
                      </a:r>
                    </a:p>
                    <a:p>
                      <a:pPr algn="ctr" fontAlgn="b"/>
                      <a:r>
                        <a:rPr lang="en-US" sz="1800" b="1" u="none" strike="noStrike" dirty="0">
                          <a:effectLst/>
                        </a:rPr>
                        <a:t>Funding</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LCAP Priorities</a:t>
                      </a:r>
                      <a:endParaRPr lang="en-US" sz="1800" b="1"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0"/>
                  </a:ext>
                </a:extLst>
              </a:tr>
              <a:tr h="731520">
                <a:tc>
                  <a:txBody>
                    <a:bodyPr/>
                    <a:lstStyle/>
                    <a:p>
                      <a:pPr algn="ctr" fontAlgn="b"/>
                      <a:r>
                        <a:rPr lang="en-US" sz="1800" u="none" strike="noStrike" dirty="0">
                          <a:effectLst/>
                        </a:rPr>
                        <a:t>Athletic lessons will incorporate visuals, kinesthetic practice and academic vocabulary to teach physical education content standards</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Academic Vocabulary </a:t>
                      </a:r>
                    </a:p>
                    <a:p>
                      <a:pPr algn="ctr" fontAlgn="ctr"/>
                      <a:endParaRPr lang="en-US" sz="1800" u="none" strike="noStrike" dirty="0">
                        <a:effectLst/>
                      </a:endParaRPr>
                    </a:p>
                    <a:p>
                      <a:pPr algn="ctr" fontAlgn="ctr"/>
                      <a:r>
                        <a:rPr lang="en-US" sz="1800" u="none" strike="noStrike" dirty="0">
                          <a:effectLst/>
                        </a:rPr>
                        <a:t>Analytical Thinking</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Administration Teachers Coaches</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Ongoing</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$5,000              LCFF S&amp;C</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Student Achievement</a:t>
                      </a:r>
                      <a:endParaRPr lang="en-US" sz="18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0198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haroni" panose="02010803020104030203" pitchFamily="2" charset="-79"/>
                <a:cs typeface="Aharoni" panose="02010803020104030203" pitchFamily="2" charset="-79"/>
              </a:rPr>
              <a:t>Student Achievement</a:t>
            </a:r>
            <a:br>
              <a:rPr lang="en-US" dirty="0">
                <a:latin typeface="Aharoni" panose="02010803020104030203" pitchFamily="2" charset="-79"/>
                <a:cs typeface="Aharoni" panose="02010803020104030203" pitchFamily="2" charset="-79"/>
              </a:rPr>
            </a:br>
            <a:endParaRPr lang="en-US" dirty="0"/>
          </a:p>
        </p:txBody>
      </p:sp>
      <p:graphicFrame>
        <p:nvGraphicFramePr>
          <p:cNvPr id="20" name="Diagram 19"/>
          <p:cNvGraphicFramePr/>
          <p:nvPr>
            <p:extLst>
              <p:ext uri="{D42A27DB-BD31-4B8C-83A1-F6EECF244321}">
                <p14:modId xmlns:p14="http://schemas.microsoft.com/office/powerpoint/2010/main" val="2124671753"/>
              </p:ext>
            </p:extLst>
          </p:nvPr>
        </p:nvGraphicFramePr>
        <p:xfrm>
          <a:off x="1524000" y="2286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038600" y="3657600"/>
            <a:ext cx="990600" cy="369332"/>
          </a:xfrm>
          <a:prstGeom prst="rect">
            <a:avLst/>
          </a:prstGeom>
          <a:noFill/>
        </p:spPr>
        <p:txBody>
          <a:bodyPr wrap="square" rtlCol="0">
            <a:spAutoFit/>
          </a:bodyPr>
          <a:lstStyle/>
          <a:p>
            <a:r>
              <a:rPr lang="en-US" b="1" dirty="0"/>
              <a:t> Grades</a:t>
            </a:r>
          </a:p>
        </p:txBody>
      </p:sp>
      <p:sp>
        <p:nvSpPr>
          <p:cNvPr id="7" name="TextBox 6"/>
          <p:cNvSpPr txBox="1"/>
          <p:nvPr/>
        </p:nvSpPr>
        <p:spPr>
          <a:xfrm>
            <a:off x="3810000" y="4328556"/>
            <a:ext cx="1673431" cy="646331"/>
          </a:xfrm>
          <a:prstGeom prst="rect">
            <a:avLst/>
          </a:prstGeom>
          <a:noFill/>
        </p:spPr>
        <p:txBody>
          <a:bodyPr wrap="square" rtlCol="0">
            <a:spAutoFit/>
          </a:bodyPr>
          <a:lstStyle/>
          <a:p>
            <a:r>
              <a:rPr lang="en-US" b="1" dirty="0"/>
              <a:t>     Student</a:t>
            </a:r>
          </a:p>
          <a:p>
            <a:r>
              <a:rPr lang="en-US" b="1" dirty="0"/>
              <a:t>Achievement</a:t>
            </a:r>
          </a:p>
        </p:txBody>
      </p:sp>
      <p:sp>
        <p:nvSpPr>
          <p:cNvPr id="8" name="TextBox 7"/>
          <p:cNvSpPr txBox="1"/>
          <p:nvPr/>
        </p:nvSpPr>
        <p:spPr>
          <a:xfrm>
            <a:off x="4878778" y="5163234"/>
            <a:ext cx="1439883" cy="646331"/>
          </a:xfrm>
          <a:prstGeom prst="rect">
            <a:avLst/>
          </a:prstGeom>
          <a:noFill/>
        </p:spPr>
        <p:txBody>
          <a:bodyPr wrap="square" rtlCol="0">
            <a:spAutoFit/>
          </a:bodyPr>
          <a:lstStyle/>
          <a:p>
            <a:r>
              <a:rPr lang="en-US" b="1" dirty="0"/>
              <a:t>      Extra-   </a:t>
            </a:r>
          </a:p>
          <a:p>
            <a:r>
              <a:rPr lang="en-US" b="1" dirty="0"/>
              <a:t>  Curricular</a:t>
            </a:r>
          </a:p>
        </p:txBody>
      </p:sp>
      <p:sp>
        <p:nvSpPr>
          <p:cNvPr id="21" name="Cloud Callout 20"/>
          <p:cNvSpPr/>
          <p:nvPr/>
        </p:nvSpPr>
        <p:spPr>
          <a:xfrm>
            <a:off x="5598720" y="2282042"/>
            <a:ext cx="2971800" cy="2057400"/>
          </a:xfrm>
          <a:prstGeom prst="cloud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Connection between student achievement &amp; athletics</a:t>
            </a:r>
          </a:p>
        </p:txBody>
      </p:sp>
      <p:sp>
        <p:nvSpPr>
          <p:cNvPr id="9" name="TextBox 8"/>
          <p:cNvSpPr txBox="1"/>
          <p:nvPr/>
        </p:nvSpPr>
        <p:spPr>
          <a:xfrm>
            <a:off x="4878778" y="5486400"/>
            <a:ext cx="1727862" cy="646331"/>
          </a:xfrm>
          <a:prstGeom prst="rect">
            <a:avLst/>
          </a:prstGeom>
          <a:noFill/>
        </p:spPr>
        <p:txBody>
          <a:bodyPr wrap="square" rtlCol="0">
            <a:spAutoFit/>
          </a:bodyPr>
          <a:lstStyle/>
          <a:p>
            <a:endParaRPr lang="en-US" b="1" dirty="0"/>
          </a:p>
          <a:p>
            <a:r>
              <a:rPr lang="en-US" b="1" dirty="0"/>
              <a:t>   Activities</a:t>
            </a:r>
          </a:p>
        </p:txBody>
      </p:sp>
    </p:spTree>
    <p:extLst>
      <p:ext uri="{BB962C8B-B14F-4D97-AF65-F5344CB8AC3E}">
        <p14:creationId xmlns:p14="http://schemas.microsoft.com/office/powerpoint/2010/main" val="3041203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57400"/>
            <a:ext cx="7745505" cy="838200"/>
          </a:xfrm>
        </p:spPr>
        <p:txBody>
          <a:bodyPr>
            <a:noAutofit/>
          </a:bodyPr>
          <a:lstStyle/>
          <a:p>
            <a:pPr algn="ctr"/>
            <a:r>
              <a:rPr lang="en-US" sz="3600" dirty="0"/>
              <a:t>School Climate</a:t>
            </a:r>
          </a:p>
        </p:txBody>
      </p:sp>
      <p:sp>
        <p:nvSpPr>
          <p:cNvPr id="6" name="Title 5"/>
          <p:cNvSpPr txBox="1">
            <a:spLocks noGrp="1"/>
          </p:cNvSpPr>
          <p:nvPr>
            <p:ph type="title"/>
          </p:nvPr>
        </p:nvSpPr>
        <p:spPr>
          <a:xfrm>
            <a:off x="533400" y="381000"/>
            <a:ext cx="8077200" cy="1200329"/>
          </a:xfrm>
          <a:prstGeom prst="rect">
            <a:avLst/>
          </a:prstGeom>
          <a:noFill/>
        </p:spPr>
        <p:txBody>
          <a:bodyPr wrap="square" rtlCol="0">
            <a:spAutoFit/>
          </a:bodyPr>
          <a:lstStyle/>
          <a:p>
            <a:r>
              <a:rPr lang="en-US" sz="3600" b="1" dirty="0"/>
              <a:t>Student Plan for </a:t>
            </a:r>
            <a:br>
              <a:rPr lang="en-US" sz="3600" b="1" dirty="0"/>
            </a:br>
            <a:r>
              <a:rPr lang="en-US" sz="3600" b="1" dirty="0"/>
              <a:t>Academic Achievement (SPSA)</a:t>
            </a:r>
          </a:p>
        </p:txBody>
      </p:sp>
      <p:graphicFrame>
        <p:nvGraphicFramePr>
          <p:cNvPr id="7" name="Table 6"/>
          <p:cNvGraphicFramePr>
            <a:graphicFrameLocks noGrp="1"/>
          </p:cNvGraphicFramePr>
          <p:nvPr>
            <p:extLst>
              <p:ext uri="{D42A27DB-BD31-4B8C-83A1-F6EECF244321}">
                <p14:modId xmlns:p14="http://schemas.microsoft.com/office/powerpoint/2010/main" val="1530886144"/>
              </p:ext>
            </p:extLst>
          </p:nvPr>
        </p:nvGraphicFramePr>
        <p:xfrm>
          <a:off x="228600" y="3124200"/>
          <a:ext cx="8763000" cy="3032760"/>
        </p:xfrm>
        <a:graphic>
          <a:graphicData uri="http://schemas.openxmlformats.org/drawingml/2006/table">
            <a:tbl>
              <a:tblPr>
                <a:tableStyleId>{5C22544A-7EE6-4342-B048-85BDC9FD1C3A}</a:tableStyleId>
              </a:tblPr>
              <a:tblGrid>
                <a:gridCol w="2590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012132">
                  <a:extLst>
                    <a:ext uri="{9D8B030D-6E8A-4147-A177-3AD203B41FA5}">
                      <a16:colId xmlns:a16="http://schemas.microsoft.com/office/drawing/2014/main" val="20003"/>
                    </a:ext>
                  </a:extLst>
                </a:gridCol>
                <a:gridCol w="934127">
                  <a:extLst>
                    <a:ext uri="{9D8B030D-6E8A-4147-A177-3AD203B41FA5}">
                      <a16:colId xmlns:a16="http://schemas.microsoft.com/office/drawing/2014/main" val="20004"/>
                    </a:ext>
                  </a:extLst>
                </a:gridCol>
                <a:gridCol w="1482741">
                  <a:extLst>
                    <a:ext uri="{9D8B030D-6E8A-4147-A177-3AD203B41FA5}">
                      <a16:colId xmlns:a16="http://schemas.microsoft.com/office/drawing/2014/main" val="20005"/>
                    </a:ext>
                  </a:extLst>
                </a:gridCol>
              </a:tblGrid>
              <a:tr h="182880">
                <a:tc>
                  <a:txBody>
                    <a:bodyPr/>
                    <a:lstStyle/>
                    <a:p>
                      <a:pPr algn="ctr" fontAlgn="b"/>
                      <a:r>
                        <a:rPr lang="en-US" sz="1800" b="1" u="none" strike="noStrike" dirty="0">
                          <a:effectLst/>
                        </a:rPr>
                        <a:t>Action Step</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WASC </a:t>
                      </a:r>
                    </a:p>
                    <a:p>
                      <a:pPr algn="ctr" fontAlgn="b"/>
                      <a:r>
                        <a:rPr lang="en-US" sz="1800" b="1" u="none" strike="noStrike" dirty="0">
                          <a:effectLst/>
                        </a:rPr>
                        <a:t>Critical </a:t>
                      </a:r>
                    </a:p>
                    <a:p>
                      <a:pPr algn="ctr" fontAlgn="b"/>
                      <a:r>
                        <a:rPr lang="en-US" sz="1800" b="1" u="none" strike="noStrike" dirty="0">
                          <a:effectLst/>
                        </a:rPr>
                        <a:t>Needs</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Responsibility</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Timeline</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Cost/</a:t>
                      </a:r>
                    </a:p>
                    <a:p>
                      <a:pPr algn="ctr" fontAlgn="b"/>
                      <a:r>
                        <a:rPr lang="en-US" sz="1800" b="1" u="none" strike="noStrike" dirty="0">
                          <a:effectLst/>
                        </a:rPr>
                        <a:t>Funding</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b="1" u="none" strike="noStrike" dirty="0">
                          <a:effectLst/>
                        </a:rPr>
                        <a:t>LCAP Priorities</a:t>
                      </a:r>
                      <a:endParaRPr lang="en-US" sz="1800" b="1"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0"/>
                  </a:ext>
                </a:extLst>
              </a:tr>
              <a:tr h="914400">
                <a:tc>
                  <a:txBody>
                    <a:bodyPr/>
                    <a:lstStyle/>
                    <a:p>
                      <a:pPr algn="ctr" fontAlgn="ctr"/>
                      <a:r>
                        <a:rPr lang="en-US" sz="1800" u="none" strike="noStrike" dirty="0">
                          <a:effectLst/>
                        </a:rPr>
                        <a:t>The athletic department will create a positive school climate working with the associate student body during games with pre-game, halftime and post game activities</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School Climate</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Administration Teachers Coaches</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Ongoing</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$10,000</a:t>
                      </a:r>
                    </a:p>
                    <a:p>
                      <a:pPr algn="ctr" fontAlgn="ctr"/>
                      <a:r>
                        <a:rPr lang="en-US" sz="1800" u="none" strike="noStrike" dirty="0">
                          <a:effectLst/>
                        </a:rPr>
                        <a:t>           LCFF S&amp;C</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Student Engagement</a:t>
                      </a:r>
                      <a:endParaRPr lang="en-US" sz="18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46466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4210153"/>
              </p:ext>
            </p:extLst>
          </p:nvPr>
        </p:nvGraphicFramePr>
        <p:xfrm>
          <a:off x="152400" y="685800"/>
          <a:ext cx="8763000" cy="5631180"/>
        </p:xfrm>
        <a:graphic>
          <a:graphicData uri="http://schemas.openxmlformats.org/drawingml/2006/table">
            <a:tbl>
              <a:tblPr>
                <a:tableStyleId>{5C22544A-7EE6-4342-B048-85BDC9FD1C3A}</a:tableStyleId>
              </a:tblPr>
              <a:tblGrid>
                <a:gridCol w="2743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182880">
                <a:tc>
                  <a:txBody>
                    <a:bodyPr/>
                    <a:lstStyle/>
                    <a:p>
                      <a:pPr algn="ctr" fontAlgn="b"/>
                      <a:r>
                        <a:rPr lang="en-US" sz="1600" u="none" strike="noStrike" dirty="0">
                          <a:effectLst/>
                        </a:rPr>
                        <a:t>Action Step</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dirty="0">
                          <a:effectLst/>
                        </a:rPr>
                        <a:t>WASC </a:t>
                      </a:r>
                    </a:p>
                    <a:p>
                      <a:pPr algn="ctr" fontAlgn="b"/>
                      <a:r>
                        <a:rPr lang="en-US" sz="1600" u="none" strike="noStrike" dirty="0">
                          <a:effectLst/>
                        </a:rPr>
                        <a:t>Critical </a:t>
                      </a:r>
                    </a:p>
                    <a:p>
                      <a:pPr algn="ctr" fontAlgn="b"/>
                      <a:r>
                        <a:rPr lang="en-US" sz="1600" u="none" strike="noStrike" dirty="0">
                          <a:effectLst/>
                        </a:rPr>
                        <a:t>Needs</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dirty="0">
                          <a:effectLst/>
                        </a:rPr>
                        <a:t>Responsibility</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dirty="0">
                          <a:effectLst/>
                        </a:rPr>
                        <a:t>Timeline</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dirty="0">
                          <a:effectLst/>
                        </a:rPr>
                        <a:t>Cost/</a:t>
                      </a:r>
                    </a:p>
                    <a:p>
                      <a:pPr algn="ctr" fontAlgn="b"/>
                      <a:r>
                        <a:rPr lang="en-US" sz="1600" u="none" strike="noStrike" dirty="0">
                          <a:effectLst/>
                        </a:rPr>
                        <a:t>Funding</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dirty="0">
                          <a:effectLst/>
                        </a:rPr>
                        <a:t>LCAP Priorities</a:t>
                      </a:r>
                      <a:endParaRPr lang="en-US" sz="1600" b="1"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0"/>
                  </a:ext>
                </a:extLst>
              </a:tr>
              <a:tr h="1097280">
                <a:tc>
                  <a:txBody>
                    <a:bodyPr/>
                    <a:lstStyle/>
                    <a:p>
                      <a:pPr algn="ctr" fontAlgn="ctr"/>
                      <a:r>
                        <a:rPr lang="en-US" sz="1600" u="none" strike="noStrike" dirty="0">
                          <a:effectLst/>
                        </a:rPr>
                        <a:t>Physical Education &amp; Dance supporting the common core through the California Physical Education standards - vocabulary, analytical thinking, through writing and projects (material, supplies, equipment) and to meet Federal Program Monitoring (FPM)</a:t>
                      </a:r>
                    </a:p>
                    <a:p>
                      <a:pPr algn="ctr" fontAlgn="ct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Math Practices </a:t>
                      </a:r>
                    </a:p>
                    <a:p>
                      <a:pPr algn="ctr" fontAlgn="ctr"/>
                      <a:endParaRPr lang="en-US" sz="1600" u="none" strike="noStrike" dirty="0">
                        <a:effectLst/>
                      </a:endParaRPr>
                    </a:p>
                    <a:p>
                      <a:pPr algn="ctr" fontAlgn="ctr"/>
                      <a:r>
                        <a:rPr lang="en-US" sz="1600" u="none" strike="noStrike" dirty="0">
                          <a:effectLst/>
                        </a:rPr>
                        <a:t>Analytical </a:t>
                      </a:r>
                    </a:p>
                    <a:p>
                      <a:pPr algn="ctr" fontAlgn="ctr"/>
                      <a:r>
                        <a:rPr lang="en-US" sz="1600" u="none" strike="noStrike" dirty="0">
                          <a:effectLst/>
                        </a:rPr>
                        <a:t>Thinking</a:t>
                      </a:r>
                    </a:p>
                    <a:p>
                      <a:pPr algn="ctr" fontAlgn="ctr"/>
                      <a:endParaRPr lang="en-US" sz="1600" u="none" strike="noStrike" dirty="0">
                        <a:effectLst/>
                      </a:endParaRPr>
                    </a:p>
                    <a:p>
                      <a:pPr algn="ctr" fontAlgn="ctr"/>
                      <a:r>
                        <a:rPr lang="en-US" sz="1600" u="none" strike="noStrike" dirty="0">
                          <a:effectLst/>
                        </a:rPr>
                        <a:t>Academic &amp; Behavior Interventions           </a:t>
                      </a:r>
                    </a:p>
                    <a:p>
                      <a:pPr algn="ctr" fontAlgn="ctr"/>
                      <a:endParaRPr lang="en-US" sz="1600" u="none" strike="noStrike" dirty="0">
                        <a:effectLst/>
                      </a:endParaRPr>
                    </a:p>
                    <a:p>
                      <a:pPr algn="ctr" fontAlgn="ctr"/>
                      <a:r>
                        <a:rPr lang="en-US" sz="1600" u="none" strike="noStrike" dirty="0">
                          <a:effectLst/>
                        </a:rPr>
                        <a:t>School Climate</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Administration </a:t>
                      </a:r>
                    </a:p>
                    <a:p>
                      <a:pPr algn="ctr" fontAlgn="ctr"/>
                      <a:endParaRPr lang="en-US" sz="1600" u="none" strike="noStrike" dirty="0">
                        <a:effectLst/>
                      </a:endParaRPr>
                    </a:p>
                    <a:p>
                      <a:pPr algn="ctr" fontAlgn="ctr"/>
                      <a:r>
                        <a:rPr lang="en-US" sz="1600" u="none" strike="noStrike" dirty="0">
                          <a:effectLst/>
                        </a:rPr>
                        <a:t>Dance Teacher </a:t>
                      </a:r>
                    </a:p>
                    <a:p>
                      <a:pPr algn="ctr" fontAlgn="ctr"/>
                      <a:endParaRPr lang="en-US" sz="1600" u="none" strike="noStrike" dirty="0">
                        <a:effectLst/>
                      </a:endParaRPr>
                    </a:p>
                    <a:p>
                      <a:pPr algn="ctr" fontAlgn="ctr"/>
                      <a:r>
                        <a:rPr lang="en-US" sz="1600" u="none" strike="noStrike" dirty="0">
                          <a:effectLst/>
                        </a:rPr>
                        <a:t>PE Department</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Ongoing</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$5,000             LCFF S&amp;C</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Student Achievement Student Engagement</a:t>
                      </a:r>
                      <a:endParaRPr lang="en-US" sz="16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1"/>
                  </a:ext>
                </a:extLst>
              </a:tr>
              <a:tr h="1097280">
                <a:tc>
                  <a:txBody>
                    <a:bodyPr/>
                    <a:lstStyle/>
                    <a:p>
                      <a:pPr algn="ctr" fontAlgn="b"/>
                      <a:r>
                        <a:rPr lang="en-US" sz="1600" u="none" strike="noStrike" dirty="0">
                          <a:effectLst/>
                        </a:rPr>
                        <a:t>Athletics - Ongoing repair and replacement of athletic equipment, safety items, athletic trainer supplies, uniforms and equipment required by NFHS &amp; CIF for participation and to support the classes in the master schedule</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School Climate</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Administration          </a:t>
                      </a:r>
                    </a:p>
                    <a:p>
                      <a:pPr algn="ctr" fontAlgn="ctr"/>
                      <a:endParaRPr lang="en-US" sz="1600" u="none" strike="noStrike" dirty="0">
                        <a:effectLst/>
                      </a:endParaRPr>
                    </a:p>
                    <a:p>
                      <a:pPr algn="ctr" fontAlgn="ctr"/>
                      <a:r>
                        <a:rPr lang="en-US" sz="1600" u="none" strike="noStrike" dirty="0">
                          <a:effectLst/>
                        </a:rPr>
                        <a:t>Athletic Director</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Ongoing</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$20,000            LCFF S&amp;C</a:t>
                      </a:r>
                      <a:endParaRPr lang="en-US" sz="1600" b="0" i="0" u="none" strike="noStrike" dirty="0">
                        <a:solidFill>
                          <a:srgbClr val="000000"/>
                        </a:solidFill>
                        <a:effectLst/>
                        <a:latin typeface="Calibri"/>
                      </a:endParaRPr>
                    </a:p>
                  </a:txBody>
                  <a:tcPr marL="7620" marR="7620" marT="7620" marB="0" anchor="ctr"/>
                </a:tc>
                <a:tc>
                  <a:txBody>
                    <a:bodyPr/>
                    <a:lstStyle/>
                    <a:p>
                      <a:pPr algn="ctr" fontAlgn="ctr"/>
                      <a:r>
                        <a:rPr lang="en-US" sz="1600" u="none" strike="noStrike" dirty="0">
                          <a:effectLst/>
                        </a:rPr>
                        <a:t>Student Achievement </a:t>
                      </a:r>
                    </a:p>
                    <a:p>
                      <a:pPr algn="ctr" fontAlgn="ctr"/>
                      <a:endParaRPr lang="en-US" sz="1600" u="none" strike="noStrike" dirty="0">
                        <a:effectLst/>
                      </a:endParaRPr>
                    </a:p>
                    <a:p>
                      <a:pPr algn="ctr" fontAlgn="ctr"/>
                      <a:r>
                        <a:rPr lang="en-US" sz="1600" u="none" strike="noStrike" dirty="0">
                          <a:effectLst/>
                        </a:rPr>
                        <a:t>Student Engagement</a:t>
                      </a:r>
                      <a:endParaRPr lang="en-US" sz="16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96436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48863334"/>
              </p:ext>
            </p:extLst>
          </p:nvPr>
        </p:nvGraphicFramePr>
        <p:xfrm>
          <a:off x="152399" y="2209800"/>
          <a:ext cx="8839200" cy="2484120"/>
        </p:xfrm>
        <a:graphic>
          <a:graphicData uri="http://schemas.openxmlformats.org/drawingml/2006/table">
            <a:tbl>
              <a:tblPr>
                <a:tableStyleId>{5C22544A-7EE6-4342-B048-85BDC9FD1C3A}</a:tableStyleId>
              </a:tblPr>
              <a:tblGrid>
                <a:gridCol w="2421215">
                  <a:extLst>
                    <a:ext uri="{9D8B030D-6E8A-4147-A177-3AD203B41FA5}">
                      <a16:colId xmlns:a16="http://schemas.microsoft.com/office/drawing/2014/main" val="20000"/>
                    </a:ext>
                  </a:extLst>
                </a:gridCol>
                <a:gridCol w="1483048">
                  <a:extLst>
                    <a:ext uri="{9D8B030D-6E8A-4147-A177-3AD203B41FA5}">
                      <a16:colId xmlns:a16="http://schemas.microsoft.com/office/drawing/2014/main" val="20001"/>
                    </a:ext>
                  </a:extLst>
                </a:gridCol>
                <a:gridCol w="1596178">
                  <a:extLst>
                    <a:ext uri="{9D8B030D-6E8A-4147-A177-3AD203B41FA5}">
                      <a16:colId xmlns:a16="http://schemas.microsoft.com/office/drawing/2014/main" val="20002"/>
                    </a:ext>
                  </a:extLst>
                </a:gridCol>
                <a:gridCol w="935968">
                  <a:extLst>
                    <a:ext uri="{9D8B030D-6E8A-4147-A177-3AD203B41FA5}">
                      <a16:colId xmlns:a16="http://schemas.microsoft.com/office/drawing/2014/main" val="20003"/>
                    </a:ext>
                  </a:extLst>
                </a:gridCol>
                <a:gridCol w="928686">
                  <a:extLst>
                    <a:ext uri="{9D8B030D-6E8A-4147-A177-3AD203B41FA5}">
                      <a16:colId xmlns:a16="http://schemas.microsoft.com/office/drawing/2014/main" val="20004"/>
                    </a:ext>
                  </a:extLst>
                </a:gridCol>
                <a:gridCol w="1474105">
                  <a:extLst>
                    <a:ext uri="{9D8B030D-6E8A-4147-A177-3AD203B41FA5}">
                      <a16:colId xmlns:a16="http://schemas.microsoft.com/office/drawing/2014/main" val="20005"/>
                    </a:ext>
                  </a:extLst>
                </a:gridCol>
              </a:tblGrid>
              <a:tr h="182880">
                <a:tc>
                  <a:txBody>
                    <a:bodyPr/>
                    <a:lstStyle/>
                    <a:p>
                      <a:pPr algn="ctr" fontAlgn="b"/>
                      <a:r>
                        <a:rPr lang="en-US" sz="1800" u="none" strike="noStrike" dirty="0">
                          <a:effectLst/>
                        </a:rPr>
                        <a:t>Action Step</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u="none" strike="noStrike" dirty="0">
                          <a:effectLst/>
                        </a:rPr>
                        <a:t>WASC </a:t>
                      </a:r>
                    </a:p>
                    <a:p>
                      <a:pPr algn="ctr" fontAlgn="b"/>
                      <a:r>
                        <a:rPr lang="en-US" sz="1800" u="none" strike="noStrike" dirty="0">
                          <a:effectLst/>
                        </a:rPr>
                        <a:t>Critical </a:t>
                      </a:r>
                    </a:p>
                    <a:p>
                      <a:pPr algn="ctr" fontAlgn="b"/>
                      <a:r>
                        <a:rPr lang="en-US" sz="1800" u="none" strike="noStrike" dirty="0">
                          <a:effectLst/>
                        </a:rPr>
                        <a:t>Needs</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u="none" strike="noStrike" dirty="0">
                          <a:effectLst/>
                        </a:rPr>
                        <a:t>Responsibility</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u="none" strike="noStrike" dirty="0">
                          <a:effectLst/>
                        </a:rPr>
                        <a:t>Timeline</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u="none" strike="noStrike" dirty="0">
                          <a:effectLst/>
                        </a:rPr>
                        <a:t>Cost/</a:t>
                      </a:r>
                    </a:p>
                    <a:p>
                      <a:pPr algn="ctr" fontAlgn="b"/>
                      <a:r>
                        <a:rPr lang="en-US" sz="1800" u="none" strike="noStrike" dirty="0">
                          <a:effectLst/>
                        </a:rPr>
                        <a:t>Funding</a:t>
                      </a:r>
                      <a:endParaRPr lang="en-US" sz="1800" b="1" i="0" u="none" strike="noStrike" dirty="0">
                        <a:solidFill>
                          <a:srgbClr val="000000"/>
                        </a:solidFill>
                        <a:effectLst/>
                        <a:latin typeface="Calibri"/>
                      </a:endParaRPr>
                    </a:p>
                  </a:txBody>
                  <a:tcPr marL="7620" marR="7620" marT="7620" marB="0" anchor="ctr"/>
                </a:tc>
                <a:tc>
                  <a:txBody>
                    <a:bodyPr/>
                    <a:lstStyle/>
                    <a:p>
                      <a:pPr algn="ctr" fontAlgn="b"/>
                      <a:r>
                        <a:rPr lang="en-US" sz="1800" u="none" strike="noStrike" dirty="0">
                          <a:effectLst/>
                        </a:rPr>
                        <a:t>LCAP Priorities</a:t>
                      </a:r>
                      <a:endParaRPr lang="en-US" sz="1800" b="1"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0"/>
                  </a:ext>
                </a:extLst>
              </a:tr>
              <a:tr h="0">
                <a:tc>
                  <a:txBody>
                    <a:bodyPr/>
                    <a:lstStyle/>
                    <a:p>
                      <a:pPr algn="ctr" fontAlgn="ctr"/>
                      <a:r>
                        <a:rPr lang="en-US" sz="1800" u="none" strike="noStrike" dirty="0">
                          <a:effectLst/>
                        </a:rPr>
                        <a:t>Athletics – </a:t>
                      </a:r>
                    </a:p>
                    <a:p>
                      <a:pPr algn="ctr" fontAlgn="ctr"/>
                      <a:r>
                        <a:rPr lang="en-US" sz="1800" u="none" strike="noStrike" dirty="0">
                          <a:effectLst/>
                        </a:rPr>
                        <a:t>student academic support through team study halls and tutoring</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Academic &amp; Behavior Interventions         </a:t>
                      </a:r>
                    </a:p>
                    <a:p>
                      <a:pPr algn="ctr" fontAlgn="ctr"/>
                      <a:endParaRPr lang="en-US" sz="1800" u="none" strike="noStrike" dirty="0">
                        <a:effectLst/>
                      </a:endParaRPr>
                    </a:p>
                    <a:p>
                      <a:pPr algn="ctr" fontAlgn="ctr"/>
                      <a:r>
                        <a:rPr lang="en-US" sz="1800" u="none" strike="noStrike" dirty="0">
                          <a:effectLst/>
                        </a:rPr>
                        <a:t>School Climate</a:t>
                      </a:r>
                      <a:endParaRPr lang="en-US" sz="1800" b="0" i="0" u="none" strike="noStrike" dirty="0">
                        <a:solidFill>
                          <a:srgbClr val="000000"/>
                        </a:solidFill>
                        <a:effectLst/>
                        <a:latin typeface="Calibri"/>
                      </a:endParaRPr>
                    </a:p>
                  </a:txBody>
                  <a:tcPr marL="7620" marR="7620" marT="7620" marB="0" anchor="ctr"/>
                </a:tc>
                <a:tc>
                  <a:txBody>
                    <a:bodyPr/>
                    <a:lstStyle/>
                    <a:p>
                      <a:pPr algn="ctr" fontAlgn="b"/>
                      <a:r>
                        <a:rPr lang="en-US" sz="1800" u="none" strike="noStrike" dirty="0">
                          <a:effectLst/>
                        </a:rPr>
                        <a:t>Administration </a:t>
                      </a:r>
                    </a:p>
                    <a:p>
                      <a:pPr algn="ctr" fontAlgn="b"/>
                      <a:endParaRPr lang="en-US" sz="1800" u="none" strike="noStrike" dirty="0">
                        <a:effectLst/>
                      </a:endParaRPr>
                    </a:p>
                    <a:p>
                      <a:pPr algn="ctr" fontAlgn="b"/>
                      <a:r>
                        <a:rPr lang="en-US" sz="1800" u="none" strike="noStrike" dirty="0">
                          <a:effectLst/>
                        </a:rPr>
                        <a:t>Athletic Director </a:t>
                      </a:r>
                    </a:p>
                    <a:p>
                      <a:pPr algn="ctr" fontAlgn="b"/>
                      <a:endParaRPr lang="en-US" sz="1800" u="none" strike="noStrike" dirty="0">
                        <a:effectLst/>
                      </a:endParaRPr>
                    </a:p>
                    <a:p>
                      <a:pPr algn="ctr" fontAlgn="b"/>
                      <a:r>
                        <a:rPr lang="en-US" sz="1800" u="none" strike="noStrike" dirty="0">
                          <a:effectLst/>
                        </a:rPr>
                        <a:t>Coaches</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Ongoing</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$2,000 LCFF S&amp;C</a:t>
                      </a:r>
                      <a:endParaRPr lang="en-US" sz="1800" b="0" i="0" u="none" strike="noStrike" dirty="0">
                        <a:solidFill>
                          <a:srgbClr val="000000"/>
                        </a:solidFill>
                        <a:effectLst/>
                        <a:latin typeface="Calibri"/>
                      </a:endParaRPr>
                    </a:p>
                  </a:txBody>
                  <a:tcPr marL="7620" marR="7620" marT="7620" marB="0" anchor="ctr"/>
                </a:tc>
                <a:tc>
                  <a:txBody>
                    <a:bodyPr/>
                    <a:lstStyle/>
                    <a:p>
                      <a:pPr algn="ctr" fontAlgn="ctr"/>
                      <a:r>
                        <a:rPr lang="en-US" sz="1800" u="none" strike="noStrike" dirty="0">
                          <a:effectLst/>
                        </a:rPr>
                        <a:t>Student Achievement </a:t>
                      </a:r>
                    </a:p>
                    <a:p>
                      <a:pPr algn="ctr" fontAlgn="ctr"/>
                      <a:endParaRPr lang="en-US" sz="1800" u="none" strike="noStrike" dirty="0">
                        <a:effectLst/>
                      </a:endParaRPr>
                    </a:p>
                    <a:p>
                      <a:pPr algn="ctr" fontAlgn="ctr"/>
                      <a:r>
                        <a:rPr lang="en-US" sz="1800" u="none" strike="noStrike" dirty="0">
                          <a:effectLst/>
                        </a:rPr>
                        <a:t>Student Engagement</a:t>
                      </a:r>
                      <a:endParaRPr lang="en-US" sz="18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8003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533400" y="381000"/>
            <a:ext cx="8077200" cy="1200329"/>
          </a:xfrm>
          <a:prstGeom prst="rect">
            <a:avLst/>
          </a:prstGeom>
          <a:noFill/>
        </p:spPr>
        <p:txBody>
          <a:bodyPr wrap="square" rtlCol="0">
            <a:spAutoFit/>
          </a:bodyPr>
          <a:lstStyle/>
          <a:p>
            <a:r>
              <a:rPr lang="en-US" sz="3600" b="1" dirty="0"/>
              <a:t>Federal Program Monitoring (FPM)</a:t>
            </a:r>
            <a:br>
              <a:rPr lang="en-US" sz="3600" b="1" dirty="0"/>
            </a:br>
            <a:r>
              <a:rPr lang="en-US" sz="3600" b="1" dirty="0"/>
              <a:t>17 Components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2133600"/>
            <a:ext cx="7467600" cy="4648200"/>
          </a:xfrm>
          <a:prstGeom prst="rect">
            <a:avLst/>
          </a:prstGeom>
        </p:spPr>
      </p:pic>
      <p:sp>
        <p:nvSpPr>
          <p:cNvPr id="8" name="Notched Right Arrow 7"/>
          <p:cNvSpPr/>
          <p:nvPr/>
        </p:nvSpPr>
        <p:spPr>
          <a:xfrm>
            <a:off x="304800" y="5334000"/>
            <a:ext cx="1143000" cy="457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9803" y="4572000"/>
            <a:ext cx="1219200" cy="646331"/>
          </a:xfrm>
          <a:prstGeom prst="rect">
            <a:avLst/>
          </a:prstGeom>
          <a:noFill/>
          <a:ln w="6350">
            <a:solidFill>
              <a:schemeClr val="tx1"/>
            </a:solidFill>
          </a:ln>
        </p:spPr>
        <p:txBody>
          <a:bodyPr wrap="square" rtlCol="0">
            <a:spAutoFit/>
          </a:bodyPr>
          <a:lstStyle/>
          <a:p>
            <a:r>
              <a:rPr lang="en-US" dirty="0"/>
              <a:t>Physical</a:t>
            </a:r>
          </a:p>
          <a:p>
            <a:r>
              <a:rPr lang="en-US" dirty="0"/>
              <a:t>Education</a:t>
            </a:r>
          </a:p>
        </p:txBody>
      </p:sp>
    </p:spTree>
    <p:extLst>
      <p:ext uri="{BB962C8B-B14F-4D97-AF65-F5344CB8AC3E}">
        <p14:creationId xmlns:p14="http://schemas.microsoft.com/office/powerpoint/2010/main" val="3535218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62200"/>
            <a:ext cx="7745505" cy="2057400"/>
          </a:xfrm>
        </p:spPr>
        <p:txBody>
          <a:bodyPr>
            <a:noAutofit/>
          </a:bodyPr>
          <a:lstStyle/>
          <a:p>
            <a:pPr algn="ctr"/>
            <a:r>
              <a:rPr lang="en-US" sz="3600" dirty="0"/>
              <a:t>English Language Arts</a:t>
            </a:r>
          </a:p>
          <a:p>
            <a:pPr algn="ctr"/>
            <a:r>
              <a:rPr lang="en-US" sz="3600" dirty="0"/>
              <a:t>Mathematics</a:t>
            </a:r>
          </a:p>
          <a:p>
            <a:pPr algn="ctr"/>
            <a:r>
              <a:rPr lang="en-US" sz="3600" dirty="0"/>
              <a:t>Science</a:t>
            </a:r>
          </a:p>
        </p:txBody>
      </p:sp>
      <p:sp>
        <p:nvSpPr>
          <p:cNvPr id="6" name="Title 5"/>
          <p:cNvSpPr txBox="1">
            <a:spLocks noGrp="1"/>
          </p:cNvSpPr>
          <p:nvPr>
            <p:ph type="title"/>
          </p:nvPr>
        </p:nvSpPr>
        <p:spPr>
          <a:xfrm>
            <a:off x="533400" y="657999"/>
            <a:ext cx="8077200" cy="646331"/>
          </a:xfrm>
          <a:prstGeom prst="rect">
            <a:avLst/>
          </a:prstGeom>
          <a:noFill/>
        </p:spPr>
        <p:txBody>
          <a:bodyPr wrap="square" rtlCol="0">
            <a:spAutoFit/>
          </a:bodyPr>
          <a:lstStyle/>
          <a:p>
            <a:r>
              <a:rPr lang="en-US" sz="3600" b="1" dirty="0"/>
              <a:t>Lesson Planning – Common Core</a:t>
            </a:r>
          </a:p>
        </p:txBody>
      </p:sp>
      <p:sp>
        <p:nvSpPr>
          <p:cNvPr id="3" name="TextBox 2"/>
          <p:cNvSpPr txBox="1"/>
          <p:nvPr/>
        </p:nvSpPr>
        <p:spPr>
          <a:xfrm>
            <a:off x="762000" y="4953000"/>
            <a:ext cx="7772400" cy="707886"/>
          </a:xfrm>
          <a:prstGeom prst="rect">
            <a:avLst/>
          </a:prstGeom>
          <a:noFill/>
        </p:spPr>
        <p:txBody>
          <a:bodyPr wrap="square" rtlCol="0">
            <a:spAutoFit/>
          </a:bodyPr>
          <a:lstStyle/>
          <a:p>
            <a:r>
              <a:rPr lang="en-US" sz="4000" b="1" i="1" dirty="0"/>
              <a:t>***</a:t>
            </a:r>
            <a:r>
              <a:rPr lang="en-US" sz="3200" b="1" dirty="0"/>
              <a:t>Tie to Physical Education Standards</a:t>
            </a:r>
          </a:p>
        </p:txBody>
      </p:sp>
    </p:spTree>
    <p:extLst>
      <p:ext uri="{BB962C8B-B14F-4D97-AF65-F5344CB8AC3E}">
        <p14:creationId xmlns:p14="http://schemas.microsoft.com/office/powerpoint/2010/main" val="2164602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533400" y="657999"/>
            <a:ext cx="8077200" cy="646331"/>
          </a:xfrm>
          <a:prstGeom prst="rect">
            <a:avLst/>
          </a:prstGeom>
          <a:noFill/>
        </p:spPr>
        <p:txBody>
          <a:bodyPr wrap="square" rtlCol="0">
            <a:spAutoFit/>
          </a:bodyPr>
          <a:lstStyle/>
          <a:p>
            <a:r>
              <a:rPr lang="en-US" sz="3600" b="1" dirty="0"/>
              <a:t>Lesson Planning – Common Core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7399341"/>
              </p:ext>
            </p:extLst>
          </p:nvPr>
        </p:nvGraphicFramePr>
        <p:xfrm>
          <a:off x="457200" y="2362197"/>
          <a:ext cx="8305800" cy="4191002"/>
        </p:xfrm>
        <a:graphic>
          <a:graphicData uri="http://schemas.openxmlformats.org/drawingml/2006/table">
            <a:tbl>
              <a:tblPr>
                <a:tableStyleId>{5C22544A-7EE6-4342-B048-85BDC9FD1C3A}</a:tableStyleId>
              </a:tblPr>
              <a:tblGrid>
                <a:gridCol w="2426433">
                  <a:extLst>
                    <a:ext uri="{9D8B030D-6E8A-4147-A177-3AD203B41FA5}">
                      <a16:colId xmlns:a16="http://schemas.microsoft.com/office/drawing/2014/main" val="20000"/>
                    </a:ext>
                  </a:extLst>
                </a:gridCol>
                <a:gridCol w="2590935">
                  <a:extLst>
                    <a:ext uri="{9D8B030D-6E8A-4147-A177-3AD203B41FA5}">
                      <a16:colId xmlns:a16="http://schemas.microsoft.com/office/drawing/2014/main" val="20001"/>
                    </a:ext>
                  </a:extLst>
                </a:gridCol>
                <a:gridCol w="3288432">
                  <a:extLst>
                    <a:ext uri="{9D8B030D-6E8A-4147-A177-3AD203B41FA5}">
                      <a16:colId xmlns:a16="http://schemas.microsoft.com/office/drawing/2014/main" val="20002"/>
                    </a:ext>
                  </a:extLst>
                </a:gridCol>
              </a:tblGrid>
              <a:tr h="445825">
                <a:tc>
                  <a:txBody>
                    <a:bodyPr/>
                    <a:lstStyle/>
                    <a:p>
                      <a:pPr algn="ctr" fontAlgn="b"/>
                      <a:r>
                        <a:rPr lang="en-US" sz="1600" b="1" u="none" strike="noStrike" dirty="0">
                          <a:effectLst/>
                        </a:rPr>
                        <a:t>Lesson Topic</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Common Core Standard</a:t>
                      </a:r>
                      <a:endParaRPr lang="en-US" sz="1600" b="1" i="0" u="none" strike="noStrike" dirty="0">
                        <a:solidFill>
                          <a:srgbClr val="000000"/>
                        </a:solidFill>
                        <a:effectLst/>
                        <a:latin typeface="Calibri"/>
                      </a:endParaRPr>
                    </a:p>
                  </a:txBody>
                  <a:tcPr marL="7620" marR="7620" marT="7620" marB="0" anchor="ctr"/>
                </a:tc>
                <a:tc>
                  <a:txBody>
                    <a:bodyPr/>
                    <a:lstStyle/>
                    <a:p>
                      <a:pPr algn="ctr" fontAlgn="b"/>
                      <a:r>
                        <a:rPr lang="en-US" sz="1600" b="1" u="none" strike="noStrike" dirty="0">
                          <a:effectLst/>
                        </a:rPr>
                        <a:t>Physical Education Standard</a:t>
                      </a:r>
                      <a:endParaRPr lang="en-US" sz="1600" b="1"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0"/>
                  </a:ext>
                </a:extLst>
              </a:tr>
              <a:tr h="274946">
                <a:tc>
                  <a:txBody>
                    <a:bodyPr/>
                    <a:lstStyle/>
                    <a:p>
                      <a:pPr algn="ctr" fontAlgn="b"/>
                      <a:endParaRPr lang="en-US" sz="1600" b="0" i="0" u="none" strike="noStrike" dirty="0">
                        <a:solidFill>
                          <a:srgbClr val="000000"/>
                        </a:solidFill>
                        <a:effectLst/>
                        <a:latin typeface="Calibri"/>
                      </a:endParaRPr>
                    </a:p>
                  </a:txBody>
                  <a:tcPr marL="7620" marR="7620" marT="7620" marB="0" anchor="b"/>
                </a:tc>
                <a:tc>
                  <a:txBody>
                    <a:bodyPr/>
                    <a:lstStyle/>
                    <a:p>
                      <a:pPr algn="ctr" fontAlgn="b"/>
                      <a:endParaRPr lang="en-US" sz="1600" b="0" i="0" u="none" strike="noStrike" dirty="0">
                        <a:solidFill>
                          <a:srgbClr val="000000"/>
                        </a:solidFill>
                        <a:effectLst/>
                        <a:latin typeface="Calibri"/>
                      </a:endParaRPr>
                    </a:p>
                  </a:txBody>
                  <a:tcPr marL="7620" marR="7620" marT="7620" marB="0" anchor="b"/>
                </a:tc>
                <a:tc>
                  <a:txBody>
                    <a:bodyPr/>
                    <a:lstStyle/>
                    <a:p>
                      <a:pPr algn="ctr" fontAlgn="b"/>
                      <a:endParaRPr lang="en-US" sz="16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val="10001"/>
                  </a:ext>
                </a:extLst>
              </a:tr>
              <a:tr h="274946">
                <a:tc>
                  <a:txBody>
                    <a:bodyPr/>
                    <a:lstStyle/>
                    <a:p>
                      <a:pPr algn="ctr" fontAlgn="b"/>
                      <a:r>
                        <a:rPr lang="en-US" sz="1600" u="none" strike="noStrike" dirty="0">
                          <a:effectLst/>
                        </a:rPr>
                        <a:t>Game Film Breakdown</a:t>
                      </a:r>
                      <a:endParaRPr lang="en-US" sz="1600" b="0" i="0" u="none" strike="noStrike" dirty="0">
                        <a:solidFill>
                          <a:srgbClr val="000000"/>
                        </a:solidFill>
                        <a:effectLst/>
                        <a:latin typeface="Calibri"/>
                      </a:endParaRPr>
                    </a:p>
                  </a:txBody>
                  <a:tcPr marL="7620" marR="7620" marT="7620" marB="0" anchor="b"/>
                </a:tc>
                <a:tc>
                  <a:txBody>
                    <a:bodyPr/>
                    <a:lstStyle/>
                    <a:p>
                      <a:pPr algn="ctr" fontAlgn="b"/>
                      <a:r>
                        <a:rPr lang="en-US" sz="1600" u="none" strike="noStrike" dirty="0">
                          <a:effectLst/>
                        </a:rPr>
                        <a:t>English Language Arts</a:t>
                      </a:r>
                      <a:endParaRPr lang="en-US" sz="1600" b="0" i="0" u="none" strike="noStrike" dirty="0">
                        <a:solidFill>
                          <a:srgbClr val="000000"/>
                        </a:solidFill>
                        <a:effectLst/>
                        <a:latin typeface="Calibri"/>
                      </a:endParaRPr>
                    </a:p>
                  </a:txBody>
                  <a:tcPr marL="7620" marR="7620" marT="7620" marB="0" anchor="b"/>
                </a:tc>
                <a:tc rowSpan="2">
                  <a:txBody>
                    <a:bodyPr/>
                    <a:lstStyle/>
                    <a:p>
                      <a:pPr algn="ctr" fontAlgn="ctr"/>
                      <a:r>
                        <a:rPr lang="en-US" sz="1600" u="none" strike="noStrike" dirty="0">
                          <a:effectLst/>
                        </a:rPr>
                        <a:t>Standard #1</a:t>
                      </a:r>
                      <a:endParaRPr lang="en-US" sz="16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2"/>
                  </a:ext>
                </a:extLst>
              </a:tr>
              <a:tr h="445825">
                <a:tc>
                  <a:txBody>
                    <a:bodyPr/>
                    <a:lstStyle/>
                    <a:p>
                      <a:pPr algn="ctr" fontAlgn="b"/>
                      <a:r>
                        <a:rPr lang="en-US" sz="1600" u="none" strike="noStrike" dirty="0">
                          <a:effectLst/>
                        </a:rPr>
                        <a:t>Offense &amp; Defensive Sets</a:t>
                      </a:r>
                      <a:endParaRPr lang="en-US" sz="1600" b="0" i="0" u="none" strike="noStrike" dirty="0">
                        <a:solidFill>
                          <a:srgbClr val="000000"/>
                        </a:solidFill>
                        <a:effectLst/>
                        <a:latin typeface="Calibri"/>
                      </a:endParaRPr>
                    </a:p>
                  </a:txBody>
                  <a:tcPr marL="7620" marR="7620" marT="7620" marB="0" anchor="b"/>
                </a:tc>
                <a:tc>
                  <a:txBody>
                    <a:bodyPr/>
                    <a:lstStyle/>
                    <a:p>
                      <a:pPr algn="ctr" fontAlgn="b"/>
                      <a:r>
                        <a:rPr lang="en-US" sz="1600" u="none" strike="noStrike" dirty="0">
                          <a:effectLst/>
                        </a:rPr>
                        <a:t>Standard #4 Writing</a:t>
                      </a:r>
                      <a:endParaRPr lang="en-US" sz="1600" b="0" i="0" u="none" strike="noStrike" dirty="0">
                        <a:solidFill>
                          <a:srgbClr val="000000"/>
                        </a:solidFill>
                        <a:effectLst/>
                        <a:latin typeface="Calibri"/>
                      </a:endParaRPr>
                    </a:p>
                  </a:txBody>
                  <a:tcPr marL="7620" marR="7620" marT="7620" marB="0" anchor="b"/>
                </a:tc>
                <a:tc vMerge="1">
                  <a:txBody>
                    <a:bodyPr/>
                    <a:lstStyle/>
                    <a:p>
                      <a:endParaRPr lang="en-US"/>
                    </a:p>
                  </a:txBody>
                  <a:tcPr/>
                </a:tc>
                <a:extLst>
                  <a:ext uri="{0D108BD9-81ED-4DB2-BD59-A6C34878D82A}">
                    <a16:rowId xmlns:a16="http://schemas.microsoft.com/office/drawing/2014/main" val="10003"/>
                  </a:ext>
                </a:extLst>
              </a:tr>
              <a:tr h="274946">
                <a:tc>
                  <a:txBody>
                    <a:bodyPr/>
                    <a:lstStyle/>
                    <a:p>
                      <a:pPr algn="ctr" fontAlgn="b"/>
                      <a:endParaRPr lang="en-US" sz="1600" b="0" i="0" u="none" strike="noStrike" dirty="0">
                        <a:solidFill>
                          <a:srgbClr val="000000"/>
                        </a:solidFill>
                        <a:effectLst/>
                        <a:latin typeface="Calibri"/>
                      </a:endParaRPr>
                    </a:p>
                  </a:txBody>
                  <a:tcPr marL="7620" marR="7620" marT="7620" marB="0" anchor="b"/>
                </a:tc>
                <a:tc>
                  <a:txBody>
                    <a:bodyPr/>
                    <a:lstStyle/>
                    <a:p>
                      <a:pPr algn="ctr" fontAlgn="b"/>
                      <a:endParaRPr lang="en-US" sz="1600" b="0" i="0" u="none" strike="noStrike" dirty="0">
                        <a:solidFill>
                          <a:srgbClr val="000000"/>
                        </a:solidFill>
                        <a:effectLst/>
                        <a:latin typeface="Calibri"/>
                      </a:endParaRPr>
                    </a:p>
                  </a:txBody>
                  <a:tcPr marL="7620" marR="7620" marT="7620" marB="0" anchor="b"/>
                </a:tc>
                <a:tc>
                  <a:txBody>
                    <a:bodyPr/>
                    <a:lstStyle/>
                    <a:p>
                      <a:pPr algn="ctr" fontAlgn="b"/>
                      <a:endParaRPr lang="en-US" sz="16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val="10004"/>
                  </a:ext>
                </a:extLst>
              </a:tr>
              <a:tr h="274946">
                <a:tc>
                  <a:txBody>
                    <a:bodyPr/>
                    <a:lstStyle/>
                    <a:p>
                      <a:pPr algn="ctr" fontAlgn="b"/>
                      <a:r>
                        <a:rPr lang="en-US" sz="1600" u="none" strike="noStrike" dirty="0">
                          <a:effectLst/>
                        </a:rPr>
                        <a:t>Adversity</a:t>
                      </a:r>
                      <a:endParaRPr lang="en-US" sz="1600" b="0" i="0" u="none" strike="noStrike" dirty="0">
                        <a:solidFill>
                          <a:srgbClr val="000000"/>
                        </a:solidFill>
                        <a:effectLst/>
                        <a:latin typeface="Calibri"/>
                      </a:endParaRPr>
                    </a:p>
                  </a:txBody>
                  <a:tcPr marL="7620" marR="7620" marT="7620" marB="0" anchor="b"/>
                </a:tc>
                <a:tc>
                  <a:txBody>
                    <a:bodyPr/>
                    <a:lstStyle/>
                    <a:p>
                      <a:pPr algn="ctr" fontAlgn="b"/>
                      <a:r>
                        <a:rPr lang="en-US" sz="1600" u="none" strike="noStrike" dirty="0">
                          <a:effectLst/>
                        </a:rPr>
                        <a:t>English Language Arts</a:t>
                      </a:r>
                      <a:endParaRPr lang="en-US" sz="1600" b="0" i="0" u="none" strike="noStrike" dirty="0">
                        <a:solidFill>
                          <a:srgbClr val="000000"/>
                        </a:solidFill>
                        <a:effectLst/>
                        <a:latin typeface="Calibri"/>
                      </a:endParaRPr>
                    </a:p>
                  </a:txBody>
                  <a:tcPr marL="7620" marR="7620" marT="7620" marB="0" anchor="b"/>
                </a:tc>
                <a:tc rowSpan="2">
                  <a:txBody>
                    <a:bodyPr/>
                    <a:lstStyle/>
                    <a:p>
                      <a:pPr algn="ctr" fontAlgn="ctr"/>
                      <a:r>
                        <a:rPr lang="en-US" sz="1600" u="none" strike="noStrike" dirty="0">
                          <a:effectLst/>
                        </a:rPr>
                        <a:t>Standard #3</a:t>
                      </a:r>
                      <a:endParaRPr lang="en-US" sz="16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5"/>
                  </a:ext>
                </a:extLst>
              </a:tr>
              <a:tr h="274946">
                <a:tc>
                  <a:txBody>
                    <a:bodyPr/>
                    <a:lstStyle/>
                    <a:p>
                      <a:pPr algn="ctr" fontAlgn="b"/>
                      <a:r>
                        <a:rPr lang="en-US" sz="1600" u="none" strike="noStrike" dirty="0">
                          <a:effectLst/>
                        </a:rPr>
                        <a:t>Response to Literature</a:t>
                      </a:r>
                      <a:endParaRPr lang="en-US" sz="1600" b="0" i="0" u="none" strike="noStrike" dirty="0">
                        <a:solidFill>
                          <a:srgbClr val="000000"/>
                        </a:solidFill>
                        <a:effectLst/>
                        <a:latin typeface="Calibri"/>
                      </a:endParaRPr>
                    </a:p>
                  </a:txBody>
                  <a:tcPr marL="7620" marR="7620" marT="7620" marB="0" anchor="b"/>
                </a:tc>
                <a:tc>
                  <a:txBody>
                    <a:bodyPr/>
                    <a:lstStyle/>
                    <a:p>
                      <a:pPr algn="ctr" fontAlgn="b"/>
                      <a:r>
                        <a:rPr lang="en-US" sz="1600" u="none" strike="noStrike" dirty="0">
                          <a:effectLst/>
                        </a:rPr>
                        <a:t>Standard #9 Writing</a:t>
                      </a:r>
                      <a:endParaRPr lang="en-US" sz="1600" b="0" i="0" u="none" strike="noStrike" dirty="0">
                        <a:solidFill>
                          <a:srgbClr val="000000"/>
                        </a:solidFill>
                        <a:effectLst/>
                        <a:latin typeface="Calibri"/>
                      </a:endParaRPr>
                    </a:p>
                  </a:txBody>
                  <a:tcPr marL="7620" marR="7620" marT="7620" marB="0" anchor="b"/>
                </a:tc>
                <a:tc vMerge="1">
                  <a:txBody>
                    <a:bodyPr/>
                    <a:lstStyle/>
                    <a:p>
                      <a:endParaRPr lang="en-US"/>
                    </a:p>
                  </a:txBody>
                  <a:tcPr/>
                </a:tc>
                <a:extLst>
                  <a:ext uri="{0D108BD9-81ED-4DB2-BD59-A6C34878D82A}">
                    <a16:rowId xmlns:a16="http://schemas.microsoft.com/office/drawing/2014/main" val="10006"/>
                  </a:ext>
                </a:extLst>
              </a:tr>
              <a:tr h="274946">
                <a:tc>
                  <a:txBody>
                    <a:bodyPr/>
                    <a:lstStyle/>
                    <a:p>
                      <a:pPr algn="ctr" fontAlgn="b"/>
                      <a:endParaRPr lang="en-US" sz="1600" b="0" i="0" u="none" strike="noStrike" dirty="0">
                        <a:solidFill>
                          <a:srgbClr val="000000"/>
                        </a:solidFill>
                        <a:effectLst/>
                        <a:latin typeface="Calibri"/>
                      </a:endParaRPr>
                    </a:p>
                  </a:txBody>
                  <a:tcPr marL="7620" marR="7620" marT="7620" marB="0" anchor="b"/>
                </a:tc>
                <a:tc>
                  <a:txBody>
                    <a:bodyPr/>
                    <a:lstStyle/>
                    <a:p>
                      <a:pPr algn="ctr" fontAlgn="b"/>
                      <a:endParaRPr lang="en-US" sz="1600" b="0" i="0" u="none" strike="noStrike" dirty="0">
                        <a:solidFill>
                          <a:srgbClr val="000000"/>
                        </a:solidFill>
                        <a:effectLst/>
                        <a:latin typeface="Calibri"/>
                      </a:endParaRPr>
                    </a:p>
                  </a:txBody>
                  <a:tcPr marL="7620" marR="7620" marT="7620" marB="0" anchor="b"/>
                </a:tc>
                <a:tc>
                  <a:txBody>
                    <a:bodyPr/>
                    <a:lstStyle/>
                    <a:p>
                      <a:pPr algn="ctr" fontAlgn="b"/>
                      <a:endParaRPr lang="en-US" sz="16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val="10007"/>
                  </a:ext>
                </a:extLst>
              </a:tr>
              <a:tr h="274946">
                <a:tc rowSpan="3">
                  <a:txBody>
                    <a:bodyPr/>
                    <a:lstStyle/>
                    <a:p>
                      <a:pPr algn="ctr" fontAlgn="ctr"/>
                      <a:r>
                        <a:rPr lang="en-US" sz="1600" u="none" strike="noStrike" dirty="0">
                          <a:effectLst/>
                        </a:rPr>
                        <a:t>Target Heart Rate</a:t>
                      </a:r>
                      <a:endParaRPr lang="en-US" sz="1600" b="0" i="0" u="none" strike="noStrike" dirty="0">
                        <a:solidFill>
                          <a:srgbClr val="000000"/>
                        </a:solidFill>
                        <a:effectLst/>
                        <a:latin typeface="Calibri"/>
                      </a:endParaRPr>
                    </a:p>
                  </a:txBody>
                  <a:tcPr marL="7620" marR="7620" marT="7620" marB="0" anchor="ctr"/>
                </a:tc>
                <a:tc>
                  <a:txBody>
                    <a:bodyPr/>
                    <a:lstStyle/>
                    <a:p>
                      <a:pPr algn="ctr" fontAlgn="b"/>
                      <a:r>
                        <a:rPr lang="en-US" sz="1600" u="none" strike="noStrike" dirty="0">
                          <a:effectLst/>
                        </a:rPr>
                        <a:t>Mathematics</a:t>
                      </a:r>
                      <a:endParaRPr lang="en-US" sz="1600" b="0" i="0" u="none" strike="noStrike" dirty="0">
                        <a:solidFill>
                          <a:srgbClr val="000000"/>
                        </a:solidFill>
                        <a:effectLst/>
                        <a:latin typeface="Calibri"/>
                      </a:endParaRPr>
                    </a:p>
                  </a:txBody>
                  <a:tcPr marL="7620" marR="7620" marT="7620" marB="0" anchor="b"/>
                </a:tc>
                <a:tc rowSpan="3">
                  <a:txBody>
                    <a:bodyPr/>
                    <a:lstStyle/>
                    <a:p>
                      <a:pPr algn="ctr" fontAlgn="ctr"/>
                      <a:r>
                        <a:rPr lang="en-US" sz="1600" u="none" strike="noStrike" dirty="0">
                          <a:effectLst/>
                        </a:rPr>
                        <a:t>Standard #2</a:t>
                      </a:r>
                      <a:endParaRPr lang="en-US" sz="16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08"/>
                  </a:ext>
                </a:extLst>
              </a:tr>
              <a:tr h="274946">
                <a:tc vMerge="1">
                  <a:txBody>
                    <a:bodyPr/>
                    <a:lstStyle/>
                    <a:p>
                      <a:endParaRPr lang="en-US"/>
                    </a:p>
                  </a:txBody>
                  <a:tcPr/>
                </a:tc>
                <a:tc>
                  <a:txBody>
                    <a:bodyPr/>
                    <a:lstStyle/>
                    <a:p>
                      <a:pPr algn="ctr" fontAlgn="b"/>
                      <a:r>
                        <a:rPr lang="en-US" sz="1600" u="none" strike="noStrike" dirty="0">
                          <a:effectLst/>
                        </a:rPr>
                        <a:t>Algebra - Reasoning with </a:t>
                      </a:r>
                      <a:endParaRPr lang="en-US" sz="1600" b="0" i="0" u="none" strike="noStrike" dirty="0">
                        <a:solidFill>
                          <a:srgbClr val="000000"/>
                        </a:solidFill>
                        <a:effectLst/>
                        <a:latin typeface="Calibri"/>
                      </a:endParaRPr>
                    </a:p>
                  </a:txBody>
                  <a:tcPr marL="7620" marR="7620" marT="7620" marB="0" anchor="b"/>
                </a:tc>
                <a:tc vMerge="1">
                  <a:txBody>
                    <a:bodyPr/>
                    <a:lstStyle/>
                    <a:p>
                      <a:endParaRPr lang="en-US"/>
                    </a:p>
                  </a:txBody>
                  <a:tcPr/>
                </a:tc>
                <a:extLst>
                  <a:ext uri="{0D108BD9-81ED-4DB2-BD59-A6C34878D82A}">
                    <a16:rowId xmlns:a16="http://schemas.microsoft.com/office/drawing/2014/main" val="10009"/>
                  </a:ext>
                </a:extLst>
              </a:tr>
              <a:tr h="274946">
                <a:tc vMerge="1">
                  <a:txBody>
                    <a:bodyPr/>
                    <a:lstStyle/>
                    <a:p>
                      <a:endParaRPr lang="en-US"/>
                    </a:p>
                  </a:txBody>
                  <a:tcPr/>
                </a:tc>
                <a:tc>
                  <a:txBody>
                    <a:bodyPr/>
                    <a:lstStyle/>
                    <a:p>
                      <a:pPr algn="ctr" fontAlgn="b"/>
                      <a:r>
                        <a:rPr lang="en-US" sz="1600" u="none" strike="noStrike" dirty="0">
                          <a:effectLst/>
                        </a:rPr>
                        <a:t>Equations</a:t>
                      </a:r>
                      <a:endParaRPr lang="en-US" sz="1600" b="0" i="0" u="none" strike="noStrike" dirty="0">
                        <a:solidFill>
                          <a:srgbClr val="000000"/>
                        </a:solidFill>
                        <a:effectLst/>
                        <a:latin typeface="Calibri"/>
                      </a:endParaRPr>
                    </a:p>
                  </a:txBody>
                  <a:tcPr marL="7620" marR="7620" marT="7620" marB="0" anchor="b"/>
                </a:tc>
                <a:tc vMerge="1">
                  <a:txBody>
                    <a:bodyPr/>
                    <a:lstStyle/>
                    <a:p>
                      <a:endParaRPr lang="en-US"/>
                    </a:p>
                  </a:txBody>
                  <a:tcPr/>
                </a:tc>
                <a:extLst>
                  <a:ext uri="{0D108BD9-81ED-4DB2-BD59-A6C34878D82A}">
                    <a16:rowId xmlns:a16="http://schemas.microsoft.com/office/drawing/2014/main" val="10010"/>
                  </a:ext>
                </a:extLst>
              </a:tr>
              <a:tr h="274946">
                <a:tc>
                  <a:txBody>
                    <a:bodyPr/>
                    <a:lstStyle/>
                    <a:p>
                      <a:pPr algn="ctr" fontAlgn="b"/>
                      <a:endParaRPr lang="en-US" sz="1600" b="0" i="0" u="none" strike="noStrike" dirty="0">
                        <a:solidFill>
                          <a:srgbClr val="000000"/>
                        </a:solidFill>
                        <a:effectLst/>
                        <a:latin typeface="Calibri"/>
                      </a:endParaRPr>
                    </a:p>
                  </a:txBody>
                  <a:tcPr marL="7620" marR="7620" marT="7620" marB="0" anchor="b"/>
                </a:tc>
                <a:tc>
                  <a:txBody>
                    <a:bodyPr/>
                    <a:lstStyle/>
                    <a:p>
                      <a:pPr algn="ctr" fontAlgn="b"/>
                      <a:endParaRPr lang="en-US" sz="1600" b="0" i="0" u="none" strike="noStrike" dirty="0">
                        <a:solidFill>
                          <a:srgbClr val="000000"/>
                        </a:solidFill>
                        <a:effectLst/>
                        <a:latin typeface="Calibri"/>
                      </a:endParaRPr>
                    </a:p>
                  </a:txBody>
                  <a:tcPr marL="7620" marR="7620" marT="7620" marB="0" anchor="b"/>
                </a:tc>
                <a:tc>
                  <a:txBody>
                    <a:bodyPr/>
                    <a:lstStyle/>
                    <a:p>
                      <a:pPr algn="ctr" fontAlgn="b"/>
                      <a:endParaRPr lang="en-US" sz="16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val="10011"/>
                  </a:ext>
                </a:extLst>
              </a:tr>
              <a:tr h="274946">
                <a:tc>
                  <a:txBody>
                    <a:bodyPr/>
                    <a:lstStyle/>
                    <a:p>
                      <a:pPr algn="ctr" fontAlgn="b"/>
                      <a:r>
                        <a:rPr lang="en-US" sz="1600" u="none" strike="noStrike" dirty="0">
                          <a:effectLst/>
                        </a:rPr>
                        <a:t>Speed vs. Muscle Mass</a:t>
                      </a:r>
                      <a:endParaRPr lang="en-US" sz="1600" b="0" i="0" u="none" strike="noStrike" dirty="0">
                        <a:solidFill>
                          <a:srgbClr val="000000"/>
                        </a:solidFill>
                        <a:effectLst/>
                        <a:latin typeface="Calibri"/>
                      </a:endParaRPr>
                    </a:p>
                  </a:txBody>
                  <a:tcPr marL="7620" marR="7620" marT="7620" marB="0" anchor="b"/>
                </a:tc>
                <a:tc>
                  <a:txBody>
                    <a:bodyPr/>
                    <a:lstStyle/>
                    <a:p>
                      <a:pPr algn="ctr" fontAlgn="b"/>
                      <a:r>
                        <a:rPr lang="en-US" sz="1600" u="none" strike="noStrike" dirty="0">
                          <a:effectLst/>
                        </a:rPr>
                        <a:t>Nest Generation Science</a:t>
                      </a:r>
                      <a:endParaRPr lang="en-US" sz="1600" b="0" i="0" u="none" strike="noStrike" dirty="0">
                        <a:solidFill>
                          <a:srgbClr val="000000"/>
                        </a:solidFill>
                        <a:effectLst/>
                        <a:latin typeface="Calibri"/>
                      </a:endParaRPr>
                    </a:p>
                  </a:txBody>
                  <a:tcPr marL="7620" marR="7620" marT="7620" marB="0" anchor="b"/>
                </a:tc>
                <a:tc rowSpan="2">
                  <a:txBody>
                    <a:bodyPr/>
                    <a:lstStyle/>
                    <a:p>
                      <a:pPr algn="ctr" fontAlgn="ctr"/>
                      <a:r>
                        <a:rPr lang="en-US" sz="1600" u="none" strike="noStrike" dirty="0">
                          <a:effectLst/>
                        </a:rPr>
                        <a:t>Standard #1</a:t>
                      </a:r>
                      <a:endParaRPr lang="en-US" sz="1600" b="0" i="0" u="none" strike="noStrike" dirty="0">
                        <a:solidFill>
                          <a:srgbClr val="000000"/>
                        </a:solidFill>
                        <a:effectLst/>
                        <a:latin typeface="Calibri"/>
                      </a:endParaRPr>
                    </a:p>
                  </a:txBody>
                  <a:tcPr marL="7620" marR="7620" marT="7620" marB="0" anchor="ctr"/>
                </a:tc>
                <a:extLst>
                  <a:ext uri="{0D108BD9-81ED-4DB2-BD59-A6C34878D82A}">
                    <a16:rowId xmlns:a16="http://schemas.microsoft.com/office/drawing/2014/main" val="10012"/>
                  </a:ext>
                </a:extLst>
              </a:tr>
              <a:tr h="274946">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a:txBody>
                    <a:bodyPr/>
                    <a:lstStyle/>
                    <a:p>
                      <a:pPr algn="ctr" fontAlgn="b"/>
                      <a:r>
                        <a:rPr lang="en-US" sz="1600" u="none" strike="noStrike" dirty="0">
                          <a:effectLst/>
                        </a:rPr>
                        <a:t>HS-PS2-1</a:t>
                      </a:r>
                      <a:endParaRPr lang="en-US" sz="1600" b="0" i="0" u="none" strike="noStrike" dirty="0">
                        <a:solidFill>
                          <a:srgbClr val="333333"/>
                        </a:solidFill>
                        <a:effectLst/>
                        <a:latin typeface="Arial"/>
                      </a:endParaRPr>
                    </a:p>
                  </a:txBody>
                  <a:tcPr marL="7620" marR="7620" marT="7620" marB="0" anchor="b"/>
                </a:tc>
                <a:tc vMerge="1">
                  <a:txBody>
                    <a:bodyPr/>
                    <a:lstStyle/>
                    <a:p>
                      <a:endParaRPr lang="en-US"/>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848507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3048000"/>
            <a:ext cx="7745505" cy="2057400"/>
          </a:xfrm>
        </p:spPr>
        <p:txBody>
          <a:bodyPr>
            <a:noAutofit/>
          </a:bodyPr>
          <a:lstStyle/>
          <a:p>
            <a:pPr algn="ctr"/>
            <a:r>
              <a:rPr lang="en-US" sz="3600" dirty="0"/>
              <a:t>Lesson Plan Links</a:t>
            </a:r>
          </a:p>
        </p:txBody>
      </p:sp>
      <p:sp>
        <p:nvSpPr>
          <p:cNvPr id="6" name="Title 5"/>
          <p:cNvSpPr txBox="1">
            <a:spLocks noGrp="1"/>
          </p:cNvSpPr>
          <p:nvPr>
            <p:ph type="title"/>
          </p:nvPr>
        </p:nvSpPr>
        <p:spPr>
          <a:xfrm>
            <a:off x="533400" y="381000"/>
            <a:ext cx="8077200" cy="1200329"/>
          </a:xfrm>
          <a:prstGeom prst="rect">
            <a:avLst/>
          </a:prstGeom>
          <a:noFill/>
        </p:spPr>
        <p:txBody>
          <a:bodyPr wrap="square" rtlCol="0">
            <a:spAutoFit/>
          </a:bodyPr>
          <a:lstStyle/>
          <a:p>
            <a:r>
              <a:rPr lang="en-US" sz="3600" b="1" dirty="0"/>
              <a:t>Lesson Planning – QR Code Generator</a:t>
            </a:r>
          </a:p>
        </p:txBody>
      </p:sp>
    </p:spTree>
    <p:extLst>
      <p:ext uri="{BB962C8B-B14F-4D97-AF65-F5344CB8AC3E}">
        <p14:creationId xmlns:p14="http://schemas.microsoft.com/office/powerpoint/2010/main" val="555166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62200"/>
            <a:ext cx="7745505" cy="2057400"/>
          </a:xfrm>
        </p:spPr>
        <p:txBody>
          <a:bodyPr>
            <a:noAutofit/>
          </a:bodyPr>
          <a:lstStyle/>
          <a:p>
            <a:r>
              <a:rPr lang="en-US" dirty="0"/>
              <a:t>Use of categorical funds on athletics</a:t>
            </a:r>
          </a:p>
          <a:p>
            <a:r>
              <a:rPr lang="en-US" dirty="0"/>
              <a:t>Enhances the focus on Common Core</a:t>
            </a:r>
          </a:p>
          <a:p>
            <a:r>
              <a:rPr lang="en-US" dirty="0"/>
              <a:t>Allows on-campus coaches to have 6</a:t>
            </a:r>
            <a:r>
              <a:rPr lang="en-US" baseline="30000" dirty="0"/>
              <a:t>th</a:t>
            </a:r>
            <a:r>
              <a:rPr lang="en-US" dirty="0"/>
              <a:t> period PE classes – hour of contact does not count toward the 18 hour rule</a:t>
            </a:r>
          </a:p>
          <a:p>
            <a:r>
              <a:rPr lang="en-US" dirty="0"/>
              <a:t>Practice times can be adjusted to allow students to have more time for homework</a:t>
            </a:r>
          </a:p>
          <a:p>
            <a:r>
              <a:rPr lang="en-US" dirty="0"/>
              <a:t>Helps maintain a focus on student achievement</a:t>
            </a:r>
          </a:p>
          <a:p>
            <a:pPr algn="ctr"/>
            <a:endParaRPr lang="en-US" sz="3600" dirty="0"/>
          </a:p>
        </p:txBody>
      </p:sp>
      <p:sp>
        <p:nvSpPr>
          <p:cNvPr id="6" name="Title 5"/>
          <p:cNvSpPr txBox="1">
            <a:spLocks noGrp="1"/>
          </p:cNvSpPr>
          <p:nvPr>
            <p:ph type="title"/>
          </p:nvPr>
        </p:nvSpPr>
        <p:spPr>
          <a:xfrm>
            <a:off x="533400" y="657999"/>
            <a:ext cx="8077200" cy="646331"/>
          </a:xfrm>
          <a:prstGeom prst="rect">
            <a:avLst/>
          </a:prstGeom>
          <a:noFill/>
        </p:spPr>
        <p:txBody>
          <a:bodyPr wrap="square" rtlCol="0">
            <a:spAutoFit/>
          </a:bodyPr>
          <a:lstStyle/>
          <a:p>
            <a:r>
              <a:rPr lang="en-US" sz="3600" b="1" dirty="0"/>
              <a:t>Benefits of LCAP</a:t>
            </a:r>
          </a:p>
        </p:txBody>
      </p:sp>
    </p:spTree>
    <p:extLst>
      <p:ext uri="{BB962C8B-B14F-4D97-AF65-F5344CB8AC3E}">
        <p14:creationId xmlns:p14="http://schemas.microsoft.com/office/powerpoint/2010/main" val="3972812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200400"/>
            <a:ext cx="7745505" cy="2057400"/>
          </a:xfrm>
        </p:spPr>
        <p:txBody>
          <a:bodyPr>
            <a:noAutofit/>
          </a:bodyPr>
          <a:lstStyle/>
          <a:p>
            <a:pPr algn="ctr"/>
            <a:r>
              <a:rPr lang="en-US" sz="4000" dirty="0"/>
              <a:t>Questions?</a:t>
            </a:r>
          </a:p>
          <a:p>
            <a:pPr algn="ctr"/>
            <a:endParaRPr lang="en-US" sz="3600" dirty="0"/>
          </a:p>
        </p:txBody>
      </p:sp>
    </p:spTree>
    <p:extLst>
      <p:ext uri="{BB962C8B-B14F-4D97-AF65-F5344CB8AC3E}">
        <p14:creationId xmlns:p14="http://schemas.microsoft.com/office/powerpoint/2010/main" val="233625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590800"/>
            <a:ext cx="7745505" cy="2057400"/>
          </a:xfrm>
        </p:spPr>
        <p:txBody>
          <a:bodyPr>
            <a:noAutofit/>
          </a:bodyPr>
          <a:lstStyle/>
          <a:p>
            <a:pPr marL="68580" indent="0" algn="ctr">
              <a:buNone/>
            </a:pPr>
            <a:r>
              <a:rPr lang="en-US" sz="3600" dirty="0"/>
              <a:t>Candace Cayer</a:t>
            </a:r>
          </a:p>
          <a:p>
            <a:pPr marL="68580" indent="0" algn="ctr">
              <a:buNone/>
            </a:pPr>
            <a:endParaRPr lang="en-US" sz="3600" dirty="0"/>
          </a:p>
          <a:p>
            <a:pPr marL="68580" indent="0" algn="ctr">
              <a:buNone/>
            </a:pPr>
            <a:r>
              <a:rPr lang="en-US" sz="3600" dirty="0"/>
              <a:t>Email:  </a:t>
            </a:r>
            <a:r>
              <a:rPr lang="en-US" sz="3600" dirty="0">
                <a:hlinkClick r:id="rId2"/>
              </a:rPr>
              <a:t>ccayer@hlpusd.k12.ca.us</a:t>
            </a:r>
            <a:endParaRPr lang="en-US" sz="3600" dirty="0"/>
          </a:p>
          <a:p>
            <a:pPr marL="68580" indent="0" algn="ctr">
              <a:buNone/>
            </a:pPr>
            <a:r>
              <a:rPr lang="en-US" sz="3600" dirty="0"/>
              <a:t>Phone: (626) 934-6702</a:t>
            </a:r>
          </a:p>
          <a:p>
            <a:pPr marL="68580" indent="0" algn="ctr">
              <a:buNone/>
            </a:pPr>
            <a:r>
              <a:rPr lang="en-US" sz="3600" dirty="0"/>
              <a:t>Cell: (213)369-2337</a:t>
            </a:r>
          </a:p>
          <a:p>
            <a:pPr algn="ctr"/>
            <a:endParaRPr lang="en-US" sz="3600" dirty="0"/>
          </a:p>
        </p:txBody>
      </p:sp>
      <p:sp>
        <p:nvSpPr>
          <p:cNvPr id="3" name="Title 5"/>
          <p:cNvSpPr txBox="1">
            <a:spLocks noGrp="1"/>
          </p:cNvSpPr>
          <p:nvPr>
            <p:ph type="title"/>
          </p:nvPr>
        </p:nvSpPr>
        <p:spPr>
          <a:xfrm>
            <a:off x="533400" y="609600"/>
            <a:ext cx="8077200" cy="646331"/>
          </a:xfrm>
          <a:prstGeom prst="rect">
            <a:avLst/>
          </a:prstGeom>
          <a:noFill/>
        </p:spPr>
        <p:txBody>
          <a:bodyPr wrap="square" rtlCol="0">
            <a:spAutoFit/>
          </a:bodyPr>
          <a:lstStyle/>
          <a:p>
            <a:r>
              <a:rPr lang="en-US" sz="3600" b="1" dirty="0"/>
              <a:t>Contact Information</a:t>
            </a:r>
          </a:p>
        </p:txBody>
      </p:sp>
    </p:spTree>
    <p:extLst>
      <p:ext uri="{BB962C8B-B14F-4D97-AF65-F5344CB8AC3E}">
        <p14:creationId xmlns:p14="http://schemas.microsoft.com/office/powerpoint/2010/main" val="225751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92353" cy="1054250"/>
          </a:xfrm>
        </p:spPr>
        <p:txBody>
          <a:bodyPr/>
          <a:lstStyle/>
          <a:p>
            <a:br>
              <a:rPr lang="en-US" sz="4400" dirty="0">
                <a:latin typeface="Aharoni" panose="02010803020104030203" pitchFamily="2" charset="-79"/>
                <a:cs typeface="Aharoni" panose="02010803020104030203" pitchFamily="2" charset="-79"/>
              </a:rPr>
            </a:br>
            <a:r>
              <a:rPr lang="en-US" sz="4400" dirty="0">
                <a:latin typeface="Aharoni" panose="02010803020104030203" pitchFamily="2" charset="-79"/>
                <a:cs typeface="Aharoni" panose="02010803020104030203" pitchFamily="2" charset="-79"/>
              </a:rPr>
              <a:t>Student Achievement &amp; Athletics</a:t>
            </a:r>
            <a:br>
              <a:rPr lang="en-US" dirty="0">
                <a:latin typeface="Aharoni" panose="02010803020104030203" pitchFamily="2" charset="-79"/>
                <a:cs typeface="Aharoni" panose="02010803020104030203" pitchFamily="2" charset="-79"/>
              </a:rPr>
            </a:br>
            <a:endParaRPr lang="en-US" dirty="0"/>
          </a:p>
        </p:txBody>
      </p:sp>
      <p:sp>
        <p:nvSpPr>
          <p:cNvPr id="9" name="Content Placeholder 8"/>
          <p:cNvSpPr txBox="1">
            <a:spLocks/>
          </p:cNvSpPr>
          <p:nvPr/>
        </p:nvSpPr>
        <p:spPr>
          <a:xfrm>
            <a:off x="2603230" y="2514600"/>
            <a:ext cx="4214308" cy="3508977"/>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dirty="0"/>
              <a:t>Common Core</a:t>
            </a:r>
          </a:p>
          <a:p>
            <a:r>
              <a:rPr lang="en-US" dirty="0"/>
              <a:t>Content Standards</a:t>
            </a:r>
          </a:p>
          <a:p>
            <a:r>
              <a:rPr lang="en-US" dirty="0"/>
              <a:t>Grades</a:t>
            </a:r>
          </a:p>
          <a:p>
            <a:r>
              <a:rPr lang="en-US" dirty="0"/>
              <a:t>CAHSEE Testing</a:t>
            </a:r>
          </a:p>
          <a:p>
            <a:r>
              <a:rPr lang="en-US" dirty="0"/>
              <a:t>SBAC Testing</a:t>
            </a:r>
          </a:p>
          <a:p>
            <a:r>
              <a:rPr lang="en-US" dirty="0"/>
              <a:t>Physical Fitness Testing</a:t>
            </a:r>
          </a:p>
        </p:txBody>
      </p:sp>
    </p:spTree>
    <p:extLst>
      <p:ext uri="{BB962C8B-B14F-4D97-AF65-F5344CB8AC3E}">
        <p14:creationId xmlns:p14="http://schemas.microsoft.com/office/powerpoint/2010/main" val="198851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txBox="1">
            <a:spLocks/>
          </p:cNvSpPr>
          <p:nvPr/>
        </p:nvSpPr>
        <p:spPr>
          <a:xfrm>
            <a:off x="1371600" y="3352800"/>
            <a:ext cx="4976308" cy="4575777"/>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sz="4400" dirty="0"/>
              <a:t>Lets Review</a:t>
            </a:r>
          </a:p>
        </p:txBody>
      </p:sp>
      <p:sp>
        <p:nvSpPr>
          <p:cNvPr id="2" name="Title 1"/>
          <p:cNvSpPr>
            <a:spLocks noGrp="1"/>
          </p:cNvSpPr>
          <p:nvPr>
            <p:ph type="title"/>
          </p:nvPr>
        </p:nvSpPr>
        <p:spPr/>
        <p:txBody>
          <a:bodyPr/>
          <a:lstStyle/>
          <a:p>
            <a:pPr algn="l"/>
            <a:r>
              <a:rPr lang="en-US" dirty="0"/>
              <a:t>So….</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8586" y="2605642"/>
            <a:ext cx="1981199" cy="1981199"/>
          </a:xfrm>
          <a:prstGeom prst="rect">
            <a:avLst/>
          </a:prstGeom>
        </p:spPr>
      </p:pic>
    </p:spTree>
    <p:extLst>
      <p:ext uri="{BB962C8B-B14F-4D97-AF65-F5344CB8AC3E}">
        <p14:creationId xmlns:p14="http://schemas.microsoft.com/office/powerpoint/2010/main" val="107212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txBox="1">
            <a:spLocks/>
          </p:cNvSpPr>
          <p:nvPr/>
        </p:nvSpPr>
        <p:spPr>
          <a:xfrm>
            <a:off x="1371600" y="3352800"/>
            <a:ext cx="4976308" cy="4575777"/>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endParaRPr lang="en-US" sz="4400" dirty="0"/>
          </a:p>
        </p:txBody>
      </p:sp>
      <p:sp>
        <p:nvSpPr>
          <p:cNvPr id="5" name="Title 1"/>
          <p:cNvSpPr txBox="1">
            <a:spLocks noGrp="1"/>
          </p:cNvSpPr>
          <p:nvPr>
            <p:ph type="title"/>
          </p:nvPr>
        </p:nvSpPr>
        <p:spPr>
          <a:prstGeom prst="rect">
            <a:avLst/>
          </a:prstGeom>
        </p:spPr>
        <p:txBody>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LCAP Funding</a:t>
            </a:r>
          </a:p>
        </p:txBody>
      </p:sp>
      <p:sp>
        <p:nvSpPr>
          <p:cNvPr id="7" name="Rectangle 6"/>
          <p:cNvSpPr/>
          <p:nvPr/>
        </p:nvSpPr>
        <p:spPr>
          <a:xfrm>
            <a:off x="1043490" y="2514600"/>
            <a:ext cx="7338510" cy="3416320"/>
          </a:xfrm>
          <a:prstGeom prst="rect">
            <a:avLst/>
          </a:prstGeom>
        </p:spPr>
        <p:txBody>
          <a:bodyPr wrap="square">
            <a:spAutoFit/>
          </a:bodyPr>
          <a:lstStyle/>
          <a:p>
            <a:pPr marL="68580" indent="0">
              <a:buNone/>
            </a:pPr>
            <a:r>
              <a:rPr lang="en-US" sz="2400" b="1" dirty="0"/>
              <a:t>What State Standards must the LCAP address as part of Priority 2?</a:t>
            </a:r>
            <a:r>
              <a:rPr lang="en-US" sz="2400" dirty="0"/>
              <a:t> (Posted 21-Oct-2014)</a:t>
            </a:r>
          </a:p>
          <a:p>
            <a:pPr marL="68580" indent="0">
              <a:buNone/>
            </a:pPr>
            <a:endParaRPr lang="en-US" sz="2400" dirty="0"/>
          </a:p>
          <a:p>
            <a:pPr marL="68580" indent="0">
              <a:buNone/>
            </a:pPr>
            <a:r>
              <a:rPr lang="en-US" sz="2400" dirty="0"/>
              <a:t>The LCAP must include goals and related actions that address implementation of the academic content and performance standards adopted by the State Board. The content standards adopted by the California State Board of Education are listed on the next slide</a:t>
            </a:r>
          </a:p>
        </p:txBody>
      </p:sp>
    </p:spTree>
    <p:extLst>
      <p:ext uri="{BB962C8B-B14F-4D97-AF65-F5344CB8AC3E}">
        <p14:creationId xmlns:p14="http://schemas.microsoft.com/office/powerpoint/2010/main" val="2236649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txBox="1">
            <a:spLocks/>
          </p:cNvSpPr>
          <p:nvPr/>
        </p:nvSpPr>
        <p:spPr>
          <a:xfrm>
            <a:off x="1371600" y="3352800"/>
            <a:ext cx="4976308" cy="4575777"/>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endParaRPr lang="en-US" sz="4400" dirty="0"/>
          </a:p>
        </p:txBody>
      </p:sp>
      <p:sp>
        <p:nvSpPr>
          <p:cNvPr id="6" name="Title 5"/>
          <p:cNvSpPr>
            <a:spLocks noGrp="1"/>
          </p:cNvSpPr>
          <p:nvPr>
            <p:ph type="title"/>
          </p:nvPr>
        </p:nvSpPr>
        <p:spPr>
          <a:prstGeom prst="rect">
            <a:avLst/>
          </a:prstGeom>
        </p:spPr>
        <p:txBody>
          <a:bodyPr wrap="square">
            <a:spAutoFit/>
          </a:bodyPr>
          <a:lstStyle/>
          <a:p>
            <a:pPr algn="ctr"/>
            <a:r>
              <a:rPr lang="en-US" sz="3600" b="1" dirty="0"/>
              <a:t>10 State Content Standards</a:t>
            </a:r>
          </a:p>
        </p:txBody>
      </p:sp>
      <p:sp>
        <p:nvSpPr>
          <p:cNvPr id="8" name="Rectangle 7"/>
          <p:cNvSpPr/>
          <p:nvPr/>
        </p:nvSpPr>
        <p:spPr>
          <a:xfrm>
            <a:off x="955964" y="2362200"/>
            <a:ext cx="7470569" cy="3970318"/>
          </a:xfrm>
          <a:prstGeom prst="rect">
            <a:avLst/>
          </a:prstGeom>
        </p:spPr>
        <p:txBody>
          <a:bodyPr wrap="square">
            <a:spAutoFit/>
          </a:bodyPr>
          <a:lstStyle/>
          <a:p>
            <a:pPr marL="285750" indent="-285750">
              <a:buFont typeface="Arial" panose="020B0604020202020204" pitchFamily="34" charset="0"/>
              <a:buChar char="•"/>
            </a:pPr>
            <a:r>
              <a:rPr lang="en-US" dirty="0"/>
              <a:t>English Language Arts – Common Core State Standards for English Language Arts, Adopted August 2010</a:t>
            </a:r>
          </a:p>
          <a:p>
            <a:pPr marL="285750" indent="-285750">
              <a:buFont typeface="Arial" panose="020B0604020202020204" pitchFamily="34" charset="0"/>
              <a:buChar char="•"/>
            </a:pPr>
            <a:r>
              <a:rPr lang="en-US" dirty="0"/>
              <a:t>Mathematics – Common Core State Standards for Mathematics, Adopted August 2010 and modified January 2013</a:t>
            </a:r>
          </a:p>
          <a:p>
            <a:pPr marL="285750" indent="-285750">
              <a:buFont typeface="Arial" panose="020B0604020202020204" pitchFamily="34" charset="0"/>
              <a:buChar char="•"/>
            </a:pPr>
            <a:r>
              <a:rPr lang="en-US" dirty="0"/>
              <a:t>English Language Development, Adopted November 2012</a:t>
            </a:r>
          </a:p>
          <a:p>
            <a:pPr marL="285750" indent="-285750">
              <a:buFont typeface="Arial" panose="020B0604020202020204" pitchFamily="34" charset="0"/>
              <a:buChar char="•"/>
            </a:pPr>
            <a:r>
              <a:rPr lang="en-US" dirty="0"/>
              <a:t>Career Technical Education, Updated January 2013</a:t>
            </a:r>
          </a:p>
          <a:p>
            <a:pPr marL="285750" indent="-285750">
              <a:buFont typeface="Arial" panose="020B0604020202020204" pitchFamily="34" charset="0"/>
              <a:buChar char="•"/>
            </a:pPr>
            <a:r>
              <a:rPr lang="en-US" dirty="0"/>
              <a:t>Health Education Content Standards, Adopted March 2008</a:t>
            </a:r>
          </a:p>
          <a:p>
            <a:pPr marL="285750" indent="-285750">
              <a:buFont typeface="Arial" panose="020B0604020202020204" pitchFamily="34" charset="0"/>
              <a:buChar char="•"/>
            </a:pPr>
            <a:r>
              <a:rPr lang="en-US" dirty="0"/>
              <a:t>History-Social Science, Adopted October 1998</a:t>
            </a:r>
            <a:br>
              <a:rPr lang="en-US" dirty="0"/>
            </a:br>
            <a:r>
              <a:rPr lang="en-US" dirty="0"/>
              <a:t>Model School Library Standards, Adopted September 2010</a:t>
            </a:r>
          </a:p>
          <a:p>
            <a:pPr marL="285750" indent="-285750">
              <a:buFont typeface="Arial" panose="020B0604020202020204" pitchFamily="34" charset="0"/>
              <a:buChar char="•"/>
            </a:pPr>
            <a:r>
              <a:rPr lang="en-US" b="1" dirty="0">
                <a:solidFill>
                  <a:srgbClr val="FF0000"/>
                </a:solidFill>
              </a:rPr>
              <a:t>Physical Education Model Content Standards, Adopted January 2005</a:t>
            </a:r>
          </a:p>
          <a:p>
            <a:pPr marL="285750" indent="-285750">
              <a:buFont typeface="Arial" panose="020B0604020202020204" pitchFamily="34" charset="0"/>
              <a:buChar char="•"/>
            </a:pPr>
            <a:r>
              <a:rPr lang="en-US" dirty="0"/>
              <a:t>Next Generation Science Standards, Adopted 2013</a:t>
            </a:r>
          </a:p>
          <a:p>
            <a:pPr marL="285750" indent="-285750">
              <a:buFont typeface="Arial" panose="020B0604020202020204" pitchFamily="34" charset="0"/>
              <a:buChar char="•"/>
            </a:pPr>
            <a:r>
              <a:rPr lang="en-US" dirty="0"/>
              <a:t>Visual and Performing Arts, Adopted January 2001</a:t>
            </a:r>
          </a:p>
          <a:p>
            <a:pPr marL="285750" indent="-285750">
              <a:buFont typeface="Arial" panose="020B0604020202020204" pitchFamily="34" charset="0"/>
              <a:buChar char="•"/>
            </a:pPr>
            <a:r>
              <a:rPr lang="en-US" dirty="0"/>
              <a:t>World Language, Adopted January 2009</a:t>
            </a:r>
          </a:p>
        </p:txBody>
      </p:sp>
    </p:spTree>
    <p:extLst>
      <p:ext uri="{BB962C8B-B14F-4D97-AF65-F5344CB8AC3E}">
        <p14:creationId xmlns:p14="http://schemas.microsoft.com/office/powerpoint/2010/main" val="3389547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txBox="1">
            <a:spLocks/>
          </p:cNvSpPr>
          <p:nvPr/>
        </p:nvSpPr>
        <p:spPr>
          <a:xfrm>
            <a:off x="1371600" y="3352800"/>
            <a:ext cx="4976308" cy="4575777"/>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endParaRPr lang="en-US" sz="4400" dirty="0"/>
          </a:p>
        </p:txBody>
      </p:sp>
      <p:sp>
        <p:nvSpPr>
          <p:cNvPr id="6" name="Title 5"/>
          <p:cNvSpPr>
            <a:spLocks noGrp="1"/>
          </p:cNvSpPr>
          <p:nvPr>
            <p:ph type="title"/>
          </p:nvPr>
        </p:nvSpPr>
        <p:spPr>
          <a:xfrm>
            <a:off x="729726" y="381000"/>
            <a:ext cx="7756263" cy="1754326"/>
          </a:xfrm>
          <a:prstGeom prst="rect">
            <a:avLst/>
          </a:prstGeom>
        </p:spPr>
        <p:txBody>
          <a:bodyPr wrap="square">
            <a:spAutoFit/>
          </a:bodyPr>
          <a:lstStyle/>
          <a:p>
            <a:r>
              <a:rPr lang="en-US" sz="3600" dirty="0"/>
              <a:t>Physical Education Model Content Standards</a:t>
            </a:r>
            <a:br>
              <a:rPr lang="en-US" sz="3600" dirty="0"/>
            </a:br>
            <a:endParaRPr lang="en-US" sz="3600" b="1" dirty="0"/>
          </a:p>
        </p:txBody>
      </p:sp>
      <p:sp>
        <p:nvSpPr>
          <p:cNvPr id="10" name="Content Placeholder 2"/>
          <p:cNvSpPr txBox="1">
            <a:spLocks/>
          </p:cNvSpPr>
          <p:nvPr/>
        </p:nvSpPr>
        <p:spPr>
          <a:xfrm>
            <a:off x="1219200" y="2438400"/>
            <a:ext cx="6777317" cy="3775229"/>
          </a:xfrm>
          <a:prstGeom prst="rect">
            <a:avLst/>
          </a:prstGeom>
        </p:spPr>
        <p:txBody>
          <a:bodyPr>
            <a:normAutofit fontScale="77500" lnSpcReduction="200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b="1" dirty="0"/>
              <a:t>STANDARD 1</a:t>
            </a:r>
            <a:endParaRPr lang="en-US" dirty="0"/>
          </a:p>
          <a:p>
            <a:pPr marL="68580" indent="0">
              <a:buFont typeface="Wingdings" pitchFamily="2" charset="2"/>
              <a:buNone/>
            </a:pPr>
            <a:r>
              <a:rPr lang="en-US" b="1" dirty="0"/>
              <a:t>Students demonstrate knowledge of and competency in motor skills, movement patterns, and strategies essential to perform a variety of physical activities.</a:t>
            </a:r>
          </a:p>
          <a:p>
            <a:pPr marL="68580" indent="0">
              <a:buFont typeface="Wingdings" pitchFamily="2" charset="2"/>
              <a:buNone/>
            </a:pPr>
            <a:endParaRPr lang="en-US" dirty="0"/>
          </a:p>
          <a:p>
            <a:r>
              <a:rPr lang="en-US" b="1" dirty="0"/>
              <a:t>STANDARD 2</a:t>
            </a:r>
            <a:endParaRPr lang="en-US" dirty="0"/>
          </a:p>
          <a:p>
            <a:pPr marL="68580" indent="0">
              <a:buFont typeface="Wingdings" pitchFamily="2" charset="2"/>
              <a:buNone/>
            </a:pPr>
            <a:r>
              <a:rPr lang="en-US" b="1" dirty="0"/>
              <a:t>Students achieve a level of physical fitness for health and performance while demonstrating knowledge of fitness concepts, principles, and strategies.</a:t>
            </a:r>
          </a:p>
          <a:p>
            <a:pPr marL="68580" indent="0">
              <a:buFont typeface="Wingdings" pitchFamily="2" charset="2"/>
              <a:buNone/>
            </a:pPr>
            <a:endParaRPr lang="en-US" dirty="0"/>
          </a:p>
          <a:p>
            <a:r>
              <a:rPr lang="en-US" dirty="0"/>
              <a:t> </a:t>
            </a:r>
            <a:r>
              <a:rPr lang="en-US" b="1" dirty="0"/>
              <a:t>STANDARD 3</a:t>
            </a:r>
            <a:endParaRPr lang="en-US" dirty="0"/>
          </a:p>
          <a:p>
            <a:pPr marL="68580" indent="0">
              <a:buFont typeface="Wingdings" pitchFamily="2" charset="2"/>
              <a:buNone/>
            </a:pPr>
            <a:r>
              <a:rPr lang="en-US" b="1" dirty="0"/>
              <a:t>Students demonstrate knowledge of psychological and sociological concepts, principles, and strategies that apply to the learning and performance of physical activity.</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273728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txBox="1">
            <a:spLocks/>
          </p:cNvSpPr>
          <p:nvPr/>
        </p:nvSpPr>
        <p:spPr>
          <a:xfrm>
            <a:off x="1371600" y="3352800"/>
            <a:ext cx="4976308" cy="4575777"/>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endParaRPr lang="en-US" sz="4400" dirty="0"/>
          </a:p>
        </p:txBody>
      </p:sp>
      <p:sp>
        <p:nvSpPr>
          <p:cNvPr id="6" name="Title 5"/>
          <p:cNvSpPr>
            <a:spLocks noGrp="1"/>
          </p:cNvSpPr>
          <p:nvPr>
            <p:ph type="title"/>
          </p:nvPr>
        </p:nvSpPr>
        <p:spPr>
          <a:xfrm>
            <a:off x="729726" y="934997"/>
            <a:ext cx="7756263" cy="646331"/>
          </a:xfrm>
          <a:prstGeom prst="rect">
            <a:avLst/>
          </a:prstGeom>
        </p:spPr>
        <p:txBody>
          <a:bodyPr wrap="square">
            <a:spAutoFit/>
          </a:bodyPr>
          <a:lstStyle/>
          <a:p>
            <a:r>
              <a:rPr lang="en-US" sz="3600" dirty="0"/>
              <a:t>Physical Education Courses</a:t>
            </a:r>
            <a:endParaRPr lang="en-US" sz="3600" b="1" dirty="0"/>
          </a:p>
        </p:txBody>
      </p:sp>
      <p:sp>
        <p:nvSpPr>
          <p:cNvPr id="5" name="Content Placeholder 2"/>
          <p:cNvSpPr txBox="1">
            <a:spLocks/>
          </p:cNvSpPr>
          <p:nvPr/>
        </p:nvSpPr>
        <p:spPr>
          <a:xfrm>
            <a:off x="2590800" y="2592779"/>
            <a:ext cx="6777317" cy="3508977"/>
          </a:xfrm>
          <a:prstGeom prst="rect">
            <a:avLst/>
          </a:prstGeom>
        </p:spPr>
        <p:txBody>
          <a:bodyPr>
            <a:normAutofit fontScale="92500" lnSpcReduction="100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dirty="0"/>
              <a:t>High School Course 1</a:t>
            </a:r>
          </a:p>
          <a:p>
            <a:r>
              <a:rPr lang="en-US" b="1" dirty="0">
                <a:solidFill>
                  <a:srgbClr val="C00000"/>
                </a:solidFill>
              </a:rPr>
              <a:t>High School Course 2</a:t>
            </a:r>
          </a:p>
          <a:p>
            <a:r>
              <a:rPr lang="en-US" dirty="0"/>
              <a:t>Adventure/Outdoor Activities*</a:t>
            </a:r>
          </a:p>
          <a:p>
            <a:r>
              <a:rPr lang="en-US" dirty="0"/>
              <a:t>Aerobics*</a:t>
            </a:r>
          </a:p>
          <a:p>
            <a:r>
              <a:rPr lang="en-US" b="1" dirty="0">
                <a:solidFill>
                  <a:srgbClr val="C00000"/>
                </a:solidFill>
              </a:rPr>
              <a:t>Individual Dual Sports</a:t>
            </a:r>
            <a:r>
              <a:rPr lang="en-US" dirty="0"/>
              <a:t>*</a:t>
            </a:r>
          </a:p>
          <a:p>
            <a:r>
              <a:rPr lang="en-US" dirty="0"/>
              <a:t>Dance*</a:t>
            </a:r>
          </a:p>
          <a:p>
            <a:r>
              <a:rPr lang="en-US" b="1" dirty="0">
                <a:solidFill>
                  <a:srgbClr val="C00000"/>
                </a:solidFill>
              </a:rPr>
              <a:t>Aquatics</a:t>
            </a:r>
          </a:p>
          <a:p>
            <a:r>
              <a:rPr lang="en-US" b="1" dirty="0">
                <a:solidFill>
                  <a:srgbClr val="C00000"/>
                </a:solidFill>
              </a:rPr>
              <a:t>Weight Training &amp; Fitness</a:t>
            </a:r>
          </a:p>
          <a:p>
            <a:r>
              <a:rPr lang="en-US" dirty="0"/>
              <a:t>* Advanced Courses offered as well</a:t>
            </a:r>
          </a:p>
        </p:txBody>
      </p:sp>
    </p:spTree>
    <p:extLst>
      <p:ext uri="{BB962C8B-B14F-4D97-AF65-F5344CB8AC3E}">
        <p14:creationId xmlns:p14="http://schemas.microsoft.com/office/powerpoint/2010/main" val="2419190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762000"/>
            <a:ext cx="7024744" cy="572536"/>
          </a:xfrm>
        </p:spPr>
        <p:txBody>
          <a:bodyPr>
            <a:normAutofit fontScale="90000"/>
          </a:bodyPr>
          <a:lstStyle/>
          <a:p>
            <a:pPr algn="ctr"/>
            <a:r>
              <a:rPr lang="en-US" sz="3200" b="1" dirty="0"/>
              <a:t>PE Course – Athletics Alignment</a:t>
            </a:r>
          </a:p>
        </p:txBody>
      </p:sp>
      <p:sp>
        <p:nvSpPr>
          <p:cNvPr id="5" name="Content Placeholder 4"/>
          <p:cNvSpPr>
            <a:spLocks noGrp="1"/>
          </p:cNvSpPr>
          <p:nvPr>
            <p:ph sz="quarter" idx="13"/>
          </p:nvPr>
        </p:nvSpPr>
        <p:spPr>
          <a:xfrm>
            <a:off x="1349829" y="1981200"/>
            <a:ext cx="6577584" cy="3493008"/>
          </a:xfrm>
        </p:spPr>
        <p:txBody>
          <a:bodyPr>
            <a:normAutofit lnSpcReduction="10000"/>
          </a:bodyPr>
          <a:lstStyle/>
          <a:p>
            <a:pPr marL="68580" indent="0" algn="ctr">
              <a:buNone/>
            </a:pPr>
            <a:r>
              <a:rPr lang="en-US" dirty="0"/>
              <a:t>High School Course 1</a:t>
            </a:r>
          </a:p>
          <a:p>
            <a:pPr marL="68580" indent="0" algn="ctr">
              <a:buNone/>
            </a:pPr>
            <a:r>
              <a:rPr lang="en-US" dirty="0"/>
              <a:t>High School Course 2</a:t>
            </a:r>
          </a:p>
          <a:p>
            <a:pPr marL="68580" indent="0" algn="ctr">
              <a:buNone/>
            </a:pPr>
            <a:r>
              <a:rPr lang="en-US" dirty="0"/>
              <a:t>Adventure/Outdoor Activities*</a:t>
            </a:r>
          </a:p>
          <a:p>
            <a:pPr marL="68580" indent="0" algn="ctr">
              <a:buNone/>
            </a:pPr>
            <a:r>
              <a:rPr lang="en-US" dirty="0"/>
              <a:t>Aerobics*</a:t>
            </a:r>
          </a:p>
          <a:p>
            <a:pPr marL="68580" indent="0" algn="ctr">
              <a:buNone/>
            </a:pPr>
            <a:r>
              <a:rPr lang="en-US" dirty="0"/>
              <a:t>Individual Dual Sports*</a:t>
            </a:r>
          </a:p>
          <a:p>
            <a:pPr marL="68580" indent="0" algn="ctr">
              <a:buNone/>
            </a:pPr>
            <a:r>
              <a:rPr lang="en-US" dirty="0"/>
              <a:t>Dance</a:t>
            </a:r>
          </a:p>
          <a:p>
            <a:pPr marL="68580" indent="0" algn="ctr">
              <a:buNone/>
            </a:pPr>
            <a:r>
              <a:rPr lang="en-US" dirty="0"/>
              <a:t>Aquatics</a:t>
            </a:r>
          </a:p>
          <a:p>
            <a:pPr marL="68580" indent="0" algn="ctr">
              <a:buNone/>
            </a:pPr>
            <a:r>
              <a:rPr lang="en-US" dirty="0"/>
              <a:t>Weight Training &amp; Fitness</a:t>
            </a:r>
          </a:p>
          <a:p>
            <a:endParaRPr lang="en-US" dirty="0"/>
          </a:p>
        </p:txBody>
      </p:sp>
      <p:sp>
        <p:nvSpPr>
          <p:cNvPr id="11" name="Right Arrow 10"/>
          <p:cNvSpPr/>
          <p:nvPr/>
        </p:nvSpPr>
        <p:spPr>
          <a:xfrm>
            <a:off x="1905000" y="2100943"/>
            <a:ext cx="1143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696686" y="1371600"/>
            <a:ext cx="13716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Football</a:t>
            </a:r>
          </a:p>
          <a:p>
            <a:pPr algn="ctr"/>
            <a:r>
              <a:rPr lang="en-US" dirty="0"/>
              <a:t>Basketball</a:t>
            </a:r>
          </a:p>
          <a:p>
            <a:pPr algn="ctr"/>
            <a:r>
              <a:rPr lang="en-US" dirty="0"/>
              <a:t>Volleyball</a:t>
            </a:r>
          </a:p>
          <a:p>
            <a:pPr algn="ctr"/>
            <a:r>
              <a:rPr lang="en-US" dirty="0"/>
              <a:t>Baseball</a:t>
            </a:r>
          </a:p>
          <a:p>
            <a:pPr algn="ctr"/>
            <a:r>
              <a:rPr lang="en-US" dirty="0"/>
              <a:t>Softball</a:t>
            </a:r>
          </a:p>
          <a:p>
            <a:pPr algn="ctr"/>
            <a:r>
              <a:rPr lang="en-US" dirty="0"/>
              <a:t>Soccer</a:t>
            </a:r>
          </a:p>
          <a:p>
            <a:pPr algn="ctr"/>
            <a:r>
              <a:rPr lang="en-US" dirty="0"/>
              <a:t>Wrestling</a:t>
            </a:r>
          </a:p>
          <a:p>
            <a:pPr algn="ctr"/>
            <a:endParaRPr lang="en-US" dirty="0"/>
          </a:p>
        </p:txBody>
      </p:sp>
      <p:sp>
        <p:nvSpPr>
          <p:cNvPr id="13" name="Rectangle 12"/>
          <p:cNvSpPr/>
          <p:nvPr/>
        </p:nvSpPr>
        <p:spPr>
          <a:xfrm>
            <a:off x="566057" y="3733800"/>
            <a:ext cx="1534886"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Golf</a:t>
            </a:r>
          </a:p>
          <a:p>
            <a:pPr algn="ctr"/>
            <a:r>
              <a:rPr lang="en-US" dirty="0"/>
              <a:t>Badminton</a:t>
            </a:r>
          </a:p>
          <a:p>
            <a:pPr algn="ctr"/>
            <a:r>
              <a:rPr lang="en-US" dirty="0"/>
              <a:t>Tennis</a:t>
            </a:r>
          </a:p>
        </p:txBody>
      </p:sp>
      <p:sp>
        <p:nvSpPr>
          <p:cNvPr id="14" name="Right Arrow 13"/>
          <p:cNvSpPr/>
          <p:nvPr/>
        </p:nvSpPr>
        <p:spPr>
          <a:xfrm>
            <a:off x="2100942" y="3755572"/>
            <a:ext cx="85180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7086600" y="3810000"/>
            <a:ext cx="1534886"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Swimming</a:t>
            </a:r>
          </a:p>
          <a:p>
            <a:pPr algn="ctr"/>
            <a:r>
              <a:rPr lang="en-US" dirty="0"/>
              <a:t>Diving</a:t>
            </a:r>
          </a:p>
          <a:p>
            <a:pPr algn="ctr"/>
            <a:r>
              <a:rPr lang="en-US" dirty="0"/>
              <a:t>Water Polo</a:t>
            </a:r>
          </a:p>
        </p:txBody>
      </p:sp>
      <p:sp>
        <p:nvSpPr>
          <p:cNvPr id="16" name="Left Arrow 15"/>
          <p:cNvSpPr/>
          <p:nvPr/>
        </p:nvSpPr>
        <p:spPr>
          <a:xfrm>
            <a:off x="6106886" y="4354286"/>
            <a:ext cx="990600" cy="4354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810000" y="5638800"/>
            <a:ext cx="153488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All</a:t>
            </a:r>
          </a:p>
        </p:txBody>
      </p:sp>
      <p:sp>
        <p:nvSpPr>
          <p:cNvPr id="18" name="Up Arrow 17"/>
          <p:cNvSpPr/>
          <p:nvPr/>
        </p:nvSpPr>
        <p:spPr>
          <a:xfrm>
            <a:off x="4384221" y="5181600"/>
            <a:ext cx="386443"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7086600" y="3124200"/>
            <a:ext cx="153488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Cheer</a:t>
            </a:r>
          </a:p>
        </p:txBody>
      </p:sp>
      <p:cxnSp>
        <p:nvCxnSpPr>
          <p:cNvPr id="24" name="Straight Arrow Connector 23"/>
          <p:cNvCxnSpPr/>
          <p:nvPr/>
        </p:nvCxnSpPr>
        <p:spPr>
          <a:xfrm flipH="1">
            <a:off x="5344886" y="3505200"/>
            <a:ext cx="1752600" cy="7075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3800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803</TotalTime>
  <Words>1055</Words>
  <Application>Microsoft Office PowerPoint</Application>
  <PresentationFormat>On-screen Show (4:3)</PresentationFormat>
  <Paragraphs>306</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Aharoni</vt:lpstr>
      <vt:lpstr>Arial</vt:lpstr>
      <vt:lpstr>Book Antiqua</vt:lpstr>
      <vt:lpstr>Calibri</vt:lpstr>
      <vt:lpstr>Comic Sans MS</vt:lpstr>
      <vt:lpstr>Cooper Black</vt:lpstr>
      <vt:lpstr>Wingdings</vt:lpstr>
      <vt:lpstr>Hardcover</vt:lpstr>
      <vt:lpstr>LCAP Funding for Athletics  2.0</vt:lpstr>
      <vt:lpstr>Student Achievement </vt:lpstr>
      <vt:lpstr> Student Achievement &amp; Athletics </vt:lpstr>
      <vt:lpstr>So….</vt:lpstr>
      <vt:lpstr>LCAP Funding</vt:lpstr>
      <vt:lpstr>10 State Content Standards</vt:lpstr>
      <vt:lpstr>Physical Education Model Content Standards </vt:lpstr>
      <vt:lpstr>Physical Education Courses</vt:lpstr>
      <vt:lpstr>PE Course – Athletics Alignment</vt:lpstr>
      <vt:lpstr>Components for LCAP</vt:lpstr>
      <vt:lpstr>PE Content Sub-standards</vt:lpstr>
      <vt:lpstr>Sample Assignments</vt:lpstr>
      <vt:lpstr>Fitness/agility – workout plan</vt:lpstr>
      <vt:lpstr>Now….</vt:lpstr>
      <vt:lpstr>Student Plan for  Academic Achievement (SPSA)</vt:lpstr>
      <vt:lpstr>Student Plan for  Academic Achievement (SPSA)</vt:lpstr>
      <vt:lpstr>Student Plan for  Academic Achievement (SPSA)</vt:lpstr>
      <vt:lpstr>Student Plan for  Academic Achievement (SPSA)</vt:lpstr>
      <vt:lpstr>Student Plan for  Academic Achievement (SPSA)</vt:lpstr>
      <vt:lpstr>Student Plan for  Academic Achievement (SPSA)</vt:lpstr>
      <vt:lpstr>PowerPoint Presentation</vt:lpstr>
      <vt:lpstr>PowerPoint Presentation</vt:lpstr>
      <vt:lpstr>Federal Program Monitoring (FPM) 17 Components</vt:lpstr>
      <vt:lpstr>Lesson Planning – Common Core</vt:lpstr>
      <vt:lpstr>Lesson Planning – Common Core</vt:lpstr>
      <vt:lpstr>Lesson Planning – QR Code Generator</vt:lpstr>
      <vt:lpstr>Benefits of LCAP</vt:lpstr>
      <vt:lpstr>PowerPoint Presentation</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LCAP Funding for Athletics 2.0</dc:title>
  <dc:creator>Candace</dc:creator>
  <cp:lastModifiedBy>Glenn Martinez</cp:lastModifiedBy>
  <cp:revision>24</cp:revision>
  <dcterms:created xsi:type="dcterms:W3CDTF">2016-10-15T15:08:47Z</dcterms:created>
  <dcterms:modified xsi:type="dcterms:W3CDTF">2016-10-19T15:32:51Z</dcterms:modified>
</cp:coreProperties>
</file>