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8"/>
  </p:handoutMasterIdLst>
  <p:sldIdLst>
    <p:sldId id="256" r:id="rId2"/>
    <p:sldId id="257" r:id="rId3"/>
    <p:sldId id="258" r:id="rId4"/>
    <p:sldId id="260" r:id="rId5"/>
    <p:sldId id="264" r:id="rId6"/>
    <p:sldId id="259" r:id="rId7"/>
    <p:sldId id="261" r:id="rId8"/>
    <p:sldId id="262" r:id="rId9"/>
    <p:sldId id="265" r:id="rId10"/>
    <p:sldId id="263" r:id="rId11"/>
    <p:sldId id="267" r:id="rId12"/>
    <p:sldId id="268" r:id="rId13"/>
    <p:sldId id="269" r:id="rId14"/>
    <p:sldId id="270" r:id="rId15"/>
    <p:sldId id="271"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CFA33A6-F58A-CB4A-B2FB-5467C70470CE}" type="datetimeFigureOut">
              <a:rPr lang="en-US" smtClean="0"/>
              <a:t>10/19/2016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72E5EEB-3C52-6E4D-A35B-D2C9CE144514}" type="slidenum">
              <a:rPr lang="en-US" smtClean="0"/>
              <a:t>‹#›</a:t>
            </a:fld>
            <a:endParaRPr lang="en-US"/>
          </a:p>
        </p:txBody>
      </p:sp>
    </p:spTree>
    <p:extLst>
      <p:ext uri="{BB962C8B-B14F-4D97-AF65-F5344CB8AC3E}">
        <p14:creationId xmlns:p14="http://schemas.microsoft.com/office/powerpoint/2010/main" val="9568511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D7C3A134-F1C3-464B-BF47-54DC2DE08F52}" type="datetimeFigureOut">
              <a:rPr lang="en-US" smtClean="0"/>
              <a:t>10/19/2016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10/19/2016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10/19/2016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10/19/2016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t>10/19/2016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t>10/19/2016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t>10/19/2016</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7C3A134-F1C3-464B-BF47-54DC2DE08F52}" type="datetimeFigureOut">
              <a:rPr lang="en-US" smtClean="0"/>
              <a:t>10/19/2016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t>10/19/2016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t>10/19/2016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t>10/19/2016</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t>10/19/2016</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82292"/>
            <a:ext cx="8077200" cy="1673352"/>
          </a:xfrm>
        </p:spPr>
        <p:txBody>
          <a:bodyPr>
            <a:normAutofit fontScale="90000"/>
          </a:bodyPr>
          <a:lstStyle/>
          <a:p>
            <a:pPr algn="ctr"/>
            <a:r>
              <a:rPr lang="en-US" sz="6000" dirty="0"/>
              <a:t>HIRING AND EVALUATING COACHES</a:t>
            </a:r>
          </a:p>
        </p:txBody>
      </p:sp>
      <p:sp>
        <p:nvSpPr>
          <p:cNvPr id="3" name="Subtitle 2"/>
          <p:cNvSpPr>
            <a:spLocks noGrp="1"/>
          </p:cNvSpPr>
          <p:nvPr>
            <p:ph type="subTitle" idx="1"/>
          </p:nvPr>
        </p:nvSpPr>
        <p:spPr>
          <a:xfrm>
            <a:off x="685800" y="416560"/>
            <a:ext cx="8077200" cy="1499616"/>
          </a:xfrm>
        </p:spPr>
        <p:txBody>
          <a:bodyPr>
            <a:normAutofit/>
          </a:bodyPr>
          <a:lstStyle/>
          <a:p>
            <a:pPr algn="ctr"/>
            <a:r>
              <a:rPr lang="en-US" sz="2800" dirty="0"/>
              <a:t>CIF-SS  ATHLETIC  ADMINISTRATOR’S  SUMMIT</a:t>
            </a:r>
          </a:p>
        </p:txBody>
      </p:sp>
      <p:sp>
        <p:nvSpPr>
          <p:cNvPr id="4" name="Subtitle 2"/>
          <p:cNvSpPr txBox="1">
            <a:spLocks/>
          </p:cNvSpPr>
          <p:nvPr/>
        </p:nvSpPr>
        <p:spPr>
          <a:xfrm>
            <a:off x="655320" y="3025211"/>
            <a:ext cx="8077200" cy="1499616"/>
          </a:xfrm>
          <a:prstGeom prst="rect">
            <a:avLst/>
          </a:prstGeom>
        </p:spPr>
        <p:txBody>
          <a:bodyPr vert="horz" lIns="118872" tIns="0" rIns="45720" bIns="0" rtlCol="0" anchor="b">
            <a:normAutofit/>
          </a:bodyPr>
          <a:lstStyle>
            <a:lvl1pPr marL="0" indent="0" algn="l" rtl="0" eaLnBrk="1" latinLnBrk="0" hangingPunct="1">
              <a:spcBef>
                <a:spcPts val="0"/>
              </a:spcBef>
              <a:buClr>
                <a:schemeClr val="accent1"/>
              </a:buClr>
              <a:buSzPct val="80000"/>
              <a:buFont typeface="Wingdings 2"/>
              <a:buNone/>
              <a:defRPr kumimoji="0" sz="2000" kern="1200">
                <a:solidFill>
                  <a:srgbClr val="FFFFFF"/>
                </a:solidFill>
                <a:latin typeface="+mn-lt"/>
                <a:ea typeface="+mn-ea"/>
                <a:cs typeface="+mn-cs"/>
              </a:defRPr>
            </a:lvl1pPr>
            <a:lvl2pPr marL="457200" indent="0" algn="ctr" rtl="0" eaLnBrk="1" latinLnBrk="0" hangingPunct="1">
              <a:spcBef>
                <a:spcPct val="20000"/>
              </a:spcBef>
              <a:buClr>
                <a:schemeClr val="accent2"/>
              </a:buClr>
              <a:buSzPct val="90000"/>
              <a:buFont typeface="Wingdings"/>
              <a:buNone/>
              <a:defRPr kumimoji="0" sz="2800" kern="1200">
                <a:solidFill>
                  <a:schemeClr val="tx1">
                    <a:tint val="75000"/>
                  </a:schemeClr>
                </a:solidFill>
                <a:latin typeface="+mn-lt"/>
                <a:ea typeface="+mn-ea"/>
                <a:cs typeface="+mn-cs"/>
              </a:defRPr>
            </a:lvl2pPr>
            <a:lvl3pPr marL="914400" indent="0" algn="ctr" rtl="0" eaLnBrk="1" latinLnBrk="0" hangingPunct="1">
              <a:spcBef>
                <a:spcPct val="20000"/>
              </a:spcBef>
              <a:buClr>
                <a:schemeClr val="accent3"/>
              </a:buClr>
              <a:buFont typeface="Arial"/>
              <a:buNone/>
              <a:defRPr kumimoji="0" sz="2400" kern="1200">
                <a:solidFill>
                  <a:schemeClr val="tx1">
                    <a:tint val="75000"/>
                  </a:schemeClr>
                </a:solidFill>
                <a:latin typeface="+mn-lt"/>
                <a:ea typeface="+mn-ea"/>
                <a:cs typeface="+mn-cs"/>
              </a:defRPr>
            </a:lvl3pPr>
            <a:lvl4pPr marL="1371600" indent="0" algn="ctr" rtl="0" eaLnBrk="1" latinLnBrk="0" hangingPunct="1">
              <a:spcBef>
                <a:spcPct val="20000"/>
              </a:spcBef>
              <a:buClr>
                <a:schemeClr val="accent4"/>
              </a:buClr>
              <a:buFont typeface="Arial"/>
              <a:buNone/>
              <a:defRPr kumimoji="0" sz="2000" kern="1200">
                <a:solidFill>
                  <a:schemeClr val="tx1">
                    <a:tint val="75000"/>
                  </a:schemeClr>
                </a:solidFill>
                <a:latin typeface="+mn-lt"/>
                <a:ea typeface="+mn-ea"/>
                <a:cs typeface="+mn-cs"/>
              </a:defRPr>
            </a:lvl4pPr>
            <a:lvl5pPr marL="1828800" indent="0" algn="ctr" rtl="0" eaLnBrk="1" latinLnBrk="0" hangingPunct="1">
              <a:spcBef>
                <a:spcPct val="20000"/>
              </a:spcBef>
              <a:buClr>
                <a:schemeClr val="accent5"/>
              </a:buClr>
              <a:buFont typeface="Wingdings 3"/>
              <a:buNone/>
              <a:defRPr kumimoji="0" lang="en-US" sz="2000" kern="1200">
                <a:solidFill>
                  <a:schemeClr val="tx1">
                    <a:tint val="75000"/>
                  </a:schemeClr>
                </a:solidFill>
                <a:latin typeface="+mn-lt"/>
                <a:ea typeface="+mn-ea"/>
                <a:cs typeface="+mn-cs"/>
              </a:defRPr>
            </a:lvl5pPr>
            <a:lvl6pPr marL="2286000" indent="0" algn="ctr" rtl="0" eaLnBrk="1" latinLnBrk="0" hangingPunct="1">
              <a:spcBef>
                <a:spcPct val="20000"/>
              </a:spcBef>
              <a:buClr>
                <a:schemeClr val="accent6"/>
              </a:buClr>
              <a:buSzPct val="100000"/>
              <a:buFont typeface="Wingdings 2"/>
              <a:buNone/>
              <a:defRPr kumimoji="0" sz="2000" kern="1200">
                <a:solidFill>
                  <a:schemeClr val="tx1">
                    <a:tint val="75000"/>
                  </a:schemeClr>
                </a:solidFill>
                <a:latin typeface="+mn-lt"/>
                <a:ea typeface="+mn-ea"/>
                <a:cs typeface="+mn-cs"/>
              </a:defRPr>
            </a:lvl6pPr>
            <a:lvl7pPr marL="2743200" indent="0" algn="ctr" rtl="0" eaLnBrk="1" latinLnBrk="0" hangingPunct="1">
              <a:spcBef>
                <a:spcPct val="20000"/>
              </a:spcBef>
              <a:buClr>
                <a:schemeClr val="accent1"/>
              </a:buClr>
              <a:buSzPct val="100000"/>
              <a:buFont typeface="Wingdings 2"/>
              <a:buNone/>
              <a:defRPr kumimoji="0" sz="1800" kern="1200">
                <a:solidFill>
                  <a:schemeClr val="tx1">
                    <a:tint val="75000"/>
                  </a:schemeClr>
                </a:solidFill>
                <a:latin typeface="+mn-lt"/>
                <a:ea typeface="+mn-ea"/>
                <a:cs typeface="+mn-cs"/>
              </a:defRPr>
            </a:lvl7pPr>
            <a:lvl8pPr marL="3200400" indent="0" algn="ctr" rtl="0" eaLnBrk="1" latinLnBrk="0" hangingPunct="1">
              <a:spcBef>
                <a:spcPct val="20000"/>
              </a:spcBef>
              <a:buClr>
                <a:schemeClr val="accent2"/>
              </a:buClr>
              <a:buFont typeface="Wingdings 2" pitchFamily="18" charset="2"/>
              <a:buNone/>
              <a:defRPr kumimoji="0" sz="1800" kern="1200">
                <a:solidFill>
                  <a:schemeClr val="tx1">
                    <a:tint val="75000"/>
                  </a:schemeClr>
                </a:solidFill>
                <a:latin typeface="+mn-lt"/>
                <a:ea typeface="+mn-ea"/>
                <a:cs typeface="+mn-cs"/>
              </a:defRPr>
            </a:lvl8pPr>
            <a:lvl9pPr marL="3657600" indent="0" algn="ctr" rtl="0" eaLnBrk="1" latinLnBrk="0" hangingPunct="1">
              <a:spcBef>
                <a:spcPct val="20000"/>
              </a:spcBef>
              <a:buClr>
                <a:schemeClr val="accent3"/>
              </a:buClr>
              <a:buFont typeface="Wingdings 2" pitchFamily="18" charset="2"/>
              <a:buNone/>
              <a:defRPr kumimoji="0" sz="1800" kern="1200" baseline="0">
                <a:solidFill>
                  <a:schemeClr val="tx1">
                    <a:tint val="75000"/>
                  </a:schemeClr>
                </a:solidFill>
                <a:latin typeface="+mn-lt"/>
                <a:ea typeface="+mn-ea"/>
                <a:cs typeface="+mn-cs"/>
              </a:defRPr>
            </a:lvl9pPr>
            <a:extLst/>
          </a:lstStyle>
          <a:p>
            <a:pPr algn="ctr"/>
            <a:r>
              <a:rPr lang="en-US" sz="2800" dirty="0"/>
              <a:t>PRESENTED  BY  ALAN  CLINTON </a:t>
            </a:r>
          </a:p>
        </p:txBody>
      </p:sp>
    </p:spTree>
    <p:extLst>
      <p:ext uri="{BB962C8B-B14F-4D97-AF65-F5344CB8AC3E}">
        <p14:creationId xmlns:p14="http://schemas.microsoft.com/office/powerpoint/2010/main" val="4280558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a:t>
            </a:r>
          </a:p>
        </p:txBody>
      </p:sp>
      <p:sp>
        <p:nvSpPr>
          <p:cNvPr id="3" name="TextBox 2"/>
          <p:cNvSpPr txBox="1"/>
          <p:nvPr/>
        </p:nvSpPr>
        <p:spPr>
          <a:xfrm>
            <a:off x="287286" y="1859539"/>
            <a:ext cx="8558088" cy="1815882"/>
          </a:xfrm>
          <a:prstGeom prst="rect">
            <a:avLst/>
          </a:prstGeom>
          <a:noFill/>
        </p:spPr>
        <p:txBody>
          <a:bodyPr wrap="square" rtlCol="0">
            <a:spAutoFit/>
          </a:bodyPr>
          <a:lstStyle/>
          <a:p>
            <a:pPr marL="285750" indent="-285750">
              <a:buFont typeface="Arial"/>
              <a:buChar char="•"/>
            </a:pPr>
            <a:r>
              <a:rPr lang="en-US" sz="2800" dirty="0"/>
              <a:t>What if?</a:t>
            </a:r>
          </a:p>
          <a:p>
            <a:pPr marL="742950" lvl="1" indent="-285750">
              <a:buFont typeface="Arial"/>
              <a:buChar char="•"/>
            </a:pPr>
            <a:r>
              <a:rPr lang="en-US" sz="2800" dirty="0"/>
              <a:t>Salary</a:t>
            </a:r>
          </a:p>
          <a:p>
            <a:pPr marL="742950" lvl="1" indent="-285750">
              <a:buFont typeface="Arial"/>
              <a:buChar char="•"/>
            </a:pPr>
            <a:r>
              <a:rPr lang="en-US" sz="2800" dirty="0"/>
              <a:t>Job + Coaching</a:t>
            </a:r>
          </a:p>
          <a:p>
            <a:pPr marL="742950" lvl="1" indent="-285750">
              <a:buFont typeface="Arial"/>
              <a:buChar char="•"/>
            </a:pPr>
            <a:r>
              <a:rPr lang="en-US" sz="2800" dirty="0"/>
              <a:t>Sport limited positions </a:t>
            </a:r>
          </a:p>
        </p:txBody>
      </p:sp>
    </p:spTree>
    <p:extLst>
      <p:ext uri="{BB962C8B-B14F-4D97-AF65-F5344CB8AC3E}">
        <p14:creationId xmlns:p14="http://schemas.microsoft.com/office/powerpoint/2010/main" val="3840873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EVALUATING A COACH </a:t>
            </a:r>
          </a:p>
        </p:txBody>
      </p:sp>
      <p:sp>
        <p:nvSpPr>
          <p:cNvPr id="3" name="TextBox 2"/>
          <p:cNvSpPr txBox="1"/>
          <p:nvPr/>
        </p:nvSpPr>
        <p:spPr>
          <a:xfrm>
            <a:off x="287286" y="1859539"/>
            <a:ext cx="8558088" cy="1815882"/>
          </a:xfrm>
          <a:prstGeom prst="rect">
            <a:avLst/>
          </a:prstGeom>
          <a:noFill/>
        </p:spPr>
        <p:txBody>
          <a:bodyPr wrap="square" rtlCol="0">
            <a:spAutoFit/>
          </a:bodyPr>
          <a:lstStyle/>
          <a:p>
            <a:pPr marL="285750" indent="-285750">
              <a:buFont typeface="Arial"/>
              <a:buChar char="•"/>
            </a:pPr>
            <a:r>
              <a:rPr lang="en-US" sz="2800" dirty="0"/>
              <a:t>Purpose: </a:t>
            </a:r>
          </a:p>
          <a:p>
            <a:pPr marL="742950" lvl="1" indent="-285750">
              <a:buFont typeface="Arial"/>
              <a:buChar char="•"/>
            </a:pPr>
            <a:r>
              <a:rPr lang="en-US" sz="2800" dirty="0"/>
              <a:t>To notify coaches of their strengthens and weaknesses </a:t>
            </a:r>
          </a:p>
          <a:p>
            <a:pPr marL="742950" lvl="1" indent="-285750">
              <a:buFont typeface="Arial"/>
              <a:buChar char="•"/>
            </a:pPr>
            <a:r>
              <a:rPr lang="en-US" sz="2800" dirty="0"/>
              <a:t>Provide update on employment status</a:t>
            </a:r>
          </a:p>
        </p:txBody>
      </p:sp>
      <p:sp>
        <p:nvSpPr>
          <p:cNvPr id="4" name="TextBox 3"/>
          <p:cNvSpPr txBox="1"/>
          <p:nvPr/>
        </p:nvSpPr>
        <p:spPr>
          <a:xfrm>
            <a:off x="317766" y="3627379"/>
            <a:ext cx="8558088" cy="2246769"/>
          </a:xfrm>
          <a:prstGeom prst="rect">
            <a:avLst/>
          </a:prstGeom>
          <a:noFill/>
        </p:spPr>
        <p:txBody>
          <a:bodyPr wrap="square" rtlCol="0">
            <a:spAutoFit/>
          </a:bodyPr>
          <a:lstStyle/>
          <a:p>
            <a:pPr marL="285750" indent="-285750">
              <a:buFont typeface="Arial"/>
              <a:buChar char="•"/>
            </a:pPr>
            <a:r>
              <a:rPr lang="en-US" sz="2800" dirty="0"/>
              <a:t>Evaluations are crucial </a:t>
            </a:r>
          </a:p>
          <a:p>
            <a:pPr marL="285750" indent="-285750">
              <a:buFont typeface="Arial"/>
              <a:buChar char="•"/>
            </a:pPr>
            <a:r>
              <a:rPr lang="en-US" sz="2800" dirty="0"/>
              <a:t>Done properly, evaluations should be a positive          experience for both the coach and evaluator </a:t>
            </a:r>
          </a:p>
          <a:p>
            <a:pPr marL="285750" indent="-285750">
              <a:buFont typeface="Arial"/>
              <a:buChar char="•"/>
            </a:pPr>
            <a:r>
              <a:rPr lang="en-US" sz="2800" dirty="0"/>
              <a:t>Should be done following the season, preferably after the awards banquet </a:t>
            </a:r>
          </a:p>
        </p:txBody>
      </p:sp>
    </p:spTree>
    <p:extLst>
      <p:ext uri="{BB962C8B-B14F-4D97-AF65-F5344CB8AC3E}">
        <p14:creationId xmlns:p14="http://schemas.microsoft.com/office/powerpoint/2010/main" val="58561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6240"/>
            <a:ext cx="8229600" cy="1251062"/>
          </a:xfrm>
        </p:spPr>
        <p:txBody>
          <a:bodyPr>
            <a:normAutofit fontScale="90000"/>
          </a:bodyPr>
          <a:lstStyle/>
          <a:p>
            <a:r>
              <a:rPr lang="en-US" sz="4000" dirty="0"/>
              <a:t>STEPS FOR THE EVALUATION PROCESS</a:t>
            </a:r>
            <a:r>
              <a:rPr lang="en-US" dirty="0"/>
              <a:t>	</a:t>
            </a:r>
          </a:p>
        </p:txBody>
      </p:sp>
      <p:sp>
        <p:nvSpPr>
          <p:cNvPr id="3" name="Content Placeholder 2"/>
          <p:cNvSpPr>
            <a:spLocks noGrp="1"/>
          </p:cNvSpPr>
          <p:nvPr>
            <p:ph sz="half" idx="1"/>
          </p:nvPr>
        </p:nvSpPr>
        <p:spPr>
          <a:xfrm>
            <a:off x="132080" y="1773936"/>
            <a:ext cx="8666480" cy="4921504"/>
          </a:xfrm>
        </p:spPr>
        <p:txBody>
          <a:bodyPr>
            <a:normAutofit/>
          </a:bodyPr>
          <a:lstStyle/>
          <a:p>
            <a:r>
              <a:rPr lang="en-US" sz="2600" dirty="0"/>
              <a:t>Give all coaches blank copy of evaluation form at the beginning of the season</a:t>
            </a:r>
          </a:p>
          <a:p>
            <a:r>
              <a:rPr lang="en-US" sz="2600" dirty="0"/>
              <a:t>Provide all coaches with the Coaches Handbook </a:t>
            </a:r>
          </a:p>
          <a:p>
            <a:r>
              <a:rPr lang="en-US" sz="2600" dirty="0"/>
              <a:t>Keep documentation of anything that will be used in the final evaluation</a:t>
            </a:r>
          </a:p>
          <a:p>
            <a:r>
              <a:rPr lang="en-US" sz="2600" dirty="0"/>
              <a:t>Attend 6-8 practices as well as 4-6 competitions, checking for the coach’s organizational and teaching skills as well as behavior. While there, take notes and be sure to document both positive and negative reactions. (If something of great concern occurs, a meeting should take place immediately)</a:t>
            </a:r>
          </a:p>
        </p:txBody>
      </p:sp>
    </p:spTree>
    <p:extLst>
      <p:ext uri="{BB962C8B-B14F-4D97-AF65-F5344CB8AC3E}">
        <p14:creationId xmlns:p14="http://schemas.microsoft.com/office/powerpoint/2010/main" val="476843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
            <a:ext cx="8229600" cy="1251062"/>
          </a:xfrm>
        </p:spPr>
        <p:txBody>
          <a:bodyPr>
            <a:noAutofit/>
          </a:bodyPr>
          <a:lstStyle/>
          <a:p>
            <a:r>
              <a:rPr lang="en-US" sz="3600" dirty="0"/>
              <a:t>STEPS FOR THE EVALUATION PROCESS</a:t>
            </a:r>
          </a:p>
        </p:txBody>
      </p:sp>
      <p:sp>
        <p:nvSpPr>
          <p:cNvPr id="3" name="Content Placeholder 2"/>
          <p:cNvSpPr>
            <a:spLocks noGrp="1"/>
          </p:cNvSpPr>
          <p:nvPr>
            <p:ph sz="half" idx="1"/>
          </p:nvPr>
        </p:nvSpPr>
        <p:spPr>
          <a:xfrm>
            <a:off x="223520" y="1773936"/>
            <a:ext cx="8056880" cy="4819904"/>
          </a:xfrm>
        </p:spPr>
        <p:txBody>
          <a:bodyPr>
            <a:normAutofit lnSpcReduction="10000"/>
          </a:bodyPr>
          <a:lstStyle/>
          <a:p>
            <a:r>
              <a:rPr lang="en-US" dirty="0"/>
              <a:t>At the end of their season, coaches should complete a self-evaluation form. A duplicate form should be used by the evaluator. </a:t>
            </a:r>
          </a:p>
          <a:p>
            <a:r>
              <a:rPr lang="en-US" dirty="0"/>
              <a:t>The evaluation should be a private meeting. </a:t>
            </a:r>
          </a:p>
          <a:p>
            <a:r>
              <a:rPr lang="en-US" dirty="0"/>
              <a:t>Any areas in which the coach is rated poorly should be followed up with an explanation </a:t>
            </a:r>
          </a:p>
          <a:p>
            <a:r>
              <a:rPr lang="en-US" dirty="0"/>
              <a:t>Commentary about game strategies should be avoided </a:t>
            </a:r>
          </a:p>
          <a:p>
            <a:r>
              <a:rPr lang="en-US" dirty="0"/>
              <a:t>If a coach becomes bothered during an evaluation, don’t engage just respond saying the complaint has been heard </a:t>
            </a:r>
          </a:p>
          <a:p>
            <a:endParaRPr lang="en-US" dirty="0"/>
          </a:p>
        </p:txBody>
      </p:sp>
    </p:spTree>
    <p:extLst>
      <p:ext uri="{BB962C8B-B14F-4D97-AF65-F5344CB8AC3E}">
        <p14:creationId xmlns:p14="http://schemas.microsoft.com/office/powerpoint/2010/main" val="946322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EVALUATION FORM QUESTIONS</a:t>
            </a:r>
          </a:p>
        </p:txBody>
      </p:sp>
      <p:sp>
        <p:nvSpPr>
          <p:cNvPr id="3" name="Content Placeholder 2"/>
          <p:cNvSpPr>
            <a:spLocks noGrp="1"/>
          </p:cNvSpPr>
          <p:nvPr>
            <p:ph sz="half" idx="1"/>
          </p:nvPr>
        </p:nvSpPr>
        <p:spPr>
          <a:xfrm>
            <a:off x="233680" y="1631696"/>
            <a:ext cx="4262120" cy="5155184"/>
          </a:xfrm>
        </p:spPr>
        <p:txBody>
          <a:bodyPr>
            <a:noAutofit/>
          </a:bodyPr>
          <a:lstStyle/>
          <a:p>
            <a:r>
              <a:rPr lang="en-US" sz="1600" dirty="0"/>
              <a:t>Follows a clearly written Mission Statement regarding his/her athletic program</a:t>
            </a:r>
          </a:p>
          <a:p>
            <a:r>
              <a:rPr lang="en-US" sz="1600" dirty="0"/>
              <a:t>Provides opportunities for participation for all students who desire to participate </a:t>
            </a:r>
          </a:p>
          <a:p>
            <a:r>
              <a:rPr lang="en-US" sz="1600" dirty="0"/>
              <a:t>Goals are harmonious with the goals of the entire athletic program</a:t>
            </a:r>
          </a:p>
          <a:p>
            <a:r>
              <a:rPr lang="en-US" sz="1600" dirty="0"/>
              <a:t>Always considers the health and welfare of the athletes during practices and competitions</a:t>
            </a:r>
          </a:p>
          <a:p>
            <a:r>
              <a:rPr lang="en-US" sz="1600" dirty="0"/>
              <a:t>Maintains accurate and updated records on the documents turned in by the student-athletes and denies participation to those students who have neglected to turn in any single form</a:t>
            </a:r>
          </a:p>
          <a:p>
            <a:r>
              <a:rPr lang="en-US" sz="1600" dirty="0"/>
              <a:t>Attempts to improve the physical skills of all athletes</a:t>
            </a:r>
          </a:p>
          <a:p>
            <a:r>
              <a:rPr lang="en-US" sz="1600" dirty="0"/>
              <a:t>Attempts to improve the mental skills of the athletes</a:t>
            </a:r>
          </a:p>
          <a:p>
            <a:r>
              <a:rPr lang="en-US" sz="1600" dirty="0"/>
              <a:t>Attempts to improve the social skills of the athletes </a:t>
            </a:r>
          </a:p>
        </p:txBody>
      </p:sp>
      <p:sp>
        <p:nvSpPr>
          <p:cNvPr id="4" name="Content Placeholder 3"/>
          <p:cNvSpPr>
            <a:spLocks noGrp="1"/>
          </p:cNvSpPr>
          <p:nvPr>
            <p:ph sz="half" idx="2"/>
          </p:nvPr>
        </p:nvSpPr>
        <p:spPr>
          <a:xfrm>
            <a:off x="4739640" y="1621536"/>
            <a:ext cx="4038600" cy="5165344"/>
          </a:xfrm>
        </p:spPr>
        <p:txBody>
          <a:bodyPr>
            <a:noAutofit/>
          </a:bodyPr>
          <a:lstStyle/>
          <a:p>
            <a:r>
              <a:rPr lang="en-US" sz="1600" dirty="0"/>
              <a:t>Promotes an ethical approach to all contests and practices (Victory with Honor)</a:t>
            </a:r>
          </a:p>
          <a:p>
            <a:r>
              <a:rPr lang="en-US" sz="1600" dirty="0"/>
              <a:t>Fosters sportsmanship in his/her athletic program</a:t>
            </a:r>
          </a:p>
          <a:p>
            <a:r>
              <a:rPr lang="en-US" sz="1600" dirty="0"/>
              <a:t>Designates the procedures that are to be followed regarding the distribution, care and collection of equipment</a:t>
            </a:r>
          </a:p>
          <a:p>
            <a:r>
              <a:rPr lang="en-US" sz="1600" dirty="0"/>
              <a:t>Ensures that all equipment is safe, sanitary and carefully maintained</a:t>
            </a:r>
          </a:p>
          <a:p>
            <a:r>
              <a:rPr lang="en-US" sz="1600" dirty="0"/>
              <a:t>Designates the procedures that are to be followed regarding any injury or emergency situation where first aid required</a:t>
            </a:r>
          </a:p>
          <a:p>
            <a:r>
              <a:rPr lang="en-US" sz="1600" dirty="0"/>
              <a:t>The coaching staff, under the direction of the head coach, supports and follows the decisions made my medical personnel regarding any athlete </a:t>
            </a:r>
          </a:p>
          <a:p>
            <a:r>
              <a:rPr lang="en-US" sz="1600" dirty="0"/>
              <a:t>Maintains regular and positive contact with parents </a:t>
            </a:r>
          </a:p>
        </p:txBody>
      </p:sp>
    </p:spTree>
    <p:extLst>
      <p:ext uri="{BB962C8B-B14F-4D97-AF65-F5344CB8AC3E}">
        <p14:creationId xmlns:p14="http://schemas.microsoft.com/office/powerpoint/2010/main" val="4230640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EVALUATION FORM QUESTIONS</a:t>
            </a:r>
          </a:p>
        </p:txBody>
      </p:sp>
      <p:sp>
        <p:nvSpPr>
          <p:cNvPr id="3" name="Content Placeholder 2"/>
          <p:cNvSpPr>
            <a:spLocks noGrp="1"/>
          </p:cNvSpPr>
          <p:nvPr>
            <p:ph sz="half" idx="1"/>
          </p:nvPr>
        </p:nvSpPr>
        <p:spPr>
          <a:xfrm>
            <a:off x="233680" y="1631696"/>
            <a:ext cx="4262120" cy="5155184"/>
          </a:xfrm>
        </p:spPr>
        <p:txBody>
          <a:bodyPr>
            <a:noAutofit/>
          </a:bodyPr>
          <a:lstStyle/>
          <a:p>
            <a:r>
              <a:rPr lang="en-US" sz="1600" dirty="0"/>
              <a:t>Maintains regular communication with the athletic director and/or principal</a:t>
            </a:r>
          </a:p>
          <a:p>
            <a:r>
              <a:rPr lang="en-US" sz="1600" dirty="0"/>
              <a:t>Attends meetings consistently as called by the athletic director and/or principal</a:t>
            </a:r>
          </a:p>
          <a:p>
            <a:r>
              <a:rPr lang="en-US" sz="1600" dirty="0"/>
              <a:t>The entire coaching staff, under the direction of the head coach, maintains a cooperative and cordial relationship with administrators, faculty and the other coaches</a:t>
            </a:r>
          </a:p>
          <a:p>
            <a:r>
              <a:rPr lang="en-US" sz="1600" dirty="0"/>
              <a:t>Maintains high standards of conduct for the entire coaching staff and student participants</a:t>
            </a:r>
          </a:p>
          <a:p>
            <a:r>
              <a:rPr lang="en-US" sz="1600" dirty="0"/>
              <a:t>The coaching staff, under the direction of the head coach, supports and follows the decisions made by officials</a:t>
            </a:r>
          </a:p>
          <a:p>
            <a:r>
              <a:rPr lang="en-US" sz="1600" dirty="0"/>
              <a:t>Designates the procedures that are to be followed regarding the supervision of athletes and the facilities </a:t>
            </a:r>
          </a:p>
        </p:txBody>
      </p:sp>
      <p:sp>
        <p:nvSpPr>
          <p:cNvPr id="4" name="Content Placeholder 3"/>
          <p:cNvSpPr>
            <a:spLocks noGrp="1"/>
          </p:cNvSpPr>
          <p:nvPr>
            <p:ph sz="half" idx="2"/>
          </p:nvPr>
        </p:nvSpPr>
        <p:spPr>
          <a:xfrm>
            <a:off x="4739640" y="1621536"/>
            <a:ext cx="4130040" cy="5165344"/>
          </a:xfrm>
        </p:spPr>
        <p:txBody>
          <a:bodyPr>
            <a:noAutofit/>
          </a:bodyPr>
          <a:lstStyle/>
          <a:p>
            <a:r>
              <a:rPr lang="en-US" sz="1600" dirty="0"/>
              <a:t>Promotes good citizenship and superior conduct in the student-athletes</a:t>
            </a:r>
          </a:p>
          <a:p>
            <a:r>
              <a:rPr lang="en-US" sz="1600" dirty="0"/>
              <a:t>Communicates regularly and positively to all representatives of the media </a:t>
            </a:r>
          </a:p>
          <a:p>
            <a:r>
              <a:rPr lang="en-US" sz="1600" dirty="0"/>
              <a:t>Works effectively with the athletic director in establishing a budget </a:t>
            </a:r>
          </a:p>
          <a:p>
            <a:r>
              <a:rPr lang="en-US" sz="1600" dirty="0"/>
              <a:t>Follows all regulations, rules and policies as established by the national federation, state athletic association and local school board before, during and after the season </a:t>
            </a:r>
          </a:p>
        </p:txBody>
      </p:sp>
      <p:sp>
        <p:nvSpPr>
          <p:cNvPr id="5" name="TextBox 4"/>
          <p:cNvSpPr txBox="1"/>
          <p:nvPr/>
        </p:nvSpPr>
        <p:spPr>
          <a:xfrm>
            <a:off x="5080000" y="4714240"/>
            <a:ext cx="3789680" cy="923330"/>
          </a:xfrm>
          <a:prstGeom prst="rect">
            <a:avLst/>
          </a:prstGeom>
          <a:noFill/>
        </p:spPr>
        <p:txBody>
          <a:bodyPr wrap="square" rtlCol="0">
            <a:spAutoFit/>
          </a:bodyPr>
          <a:lstStyle/>
          <a:p>
            <a:r>
              <a:rPr lang="en-US" dirty="0"/>
              <a:t>After the evaluation, the form should be filed with a copy given to the coach and evaluator </a:t>
            </a:r>
          </a:p>
        </p:txBody>
      </p:sp>
    </p:spTree>
    <p:extLst>
      <p:ext uri="{BB962C8B-B14F-4D97-AF65-F5344CB8AC3E}">
        <p14:creationId xmlns:p14="http://schemas.microsoft.com/office/powerpoint/2010/main" val="814712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t>
            </a:r>
          </a:p>
        </p:txBody>
      </p:sp>
      <p:sp>
        <p:nvSpPr>
          <p:cNvPr id="3" name="TextBox 2"/>
          <p:cNvSpPr txBox="1"/>
          <p:nvPr/>
        </p:nvSpPr>
        <p:spPr>
          <a:xfrm>
            <a:off x="574571" y="2010723"/>
            <a:ext cx="7998638" cy="523220"/>
          </a:xfrm>
          <a:prstGeom prst="rect">
            <a:avLst/>
          </a:prstGeom>
          <a:noFill/>
        </p:spPr>
        <p:txBody>
          <a:bodyPr wrap="square" rtlCol="0">
            <a:spAutoFit/>
          </a:bodyPr>
          <a:lstStyle/>
          <a:p>
            <a:pPr algn="ctr"/>
            <a:r>
              <a:rPr lang="en-US" sz="2800" dirty="0"/>
              <a:t>Thank you for your participation! </a:t>
            </a:r>
          </a:p>
        </p:txBody>
      </p:sp>
    </p:spTree>
    <p:extLst>
      <p:ext uri="{BB962C8B-B14F-4D97-AF65-F5344CB8AC3E}">
        <p14:creationId xmlns:p14="http://schemas.microsoft.com/office/powerpoint/2010/main" val="871375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4541" y="158681"/>
            <a:ext cx="5702083" cy="1190063"/>
          </a:xfrm>
        </p:spPr>
        <p:txBody>
          <a:bodyPr>
            <a:noAutofit/>
          </a:bodyPr>
          <a:lstStyle/>
          <a:p>
            <a:r>
              <a:rPr lang="en-US" sz="3600" dirty="0"/>
              <a:t>ALAN CLINTON PROFILE</a:t>
            </a:r>
          </a:p>
        </p:txBody>
      </p:sp>
      <p:sp>
        <p:nvSpPr>
          <p:cNvPr id="4" name="Text Placeholder 3"/>
          <p:cNvSpPr>
            <a:spLocks noGrp="1"/>
          </p:cNvSpPr>
          <p:nvPr>
            <p:ph type="body" sz="half" idx="2"/>
          </p:nvPr>
        </p:nvSpPr>
        <p:spPr>
          <a:xfrm>
            <a:off x="0" y="1732956"/>
            <a:ext cx="2842617" cy="5125044"/>
          </a:xfrm>
        </p:spPr>
        <p:txBody>
          <a:bodyPr>
            <a:normAutofit fontScale="92500" lnSpcReduction="20000"/>
          </a:bodyPr>
          <a:lstStyle/>
          <a:p>
            <a:pPr marL="285750" indent="-285750">
              <a:buFont typeface="Arial"/>
              <a:buChar char="•"/>
            </a:pPr>
            <a:r>
              <a:rPr lang="en-US" sz="2800" dirty="0">
                <a:cs typeface="Abadi MT Condensed Extra Bold"/>
              </a:rPr>
              <a:t>Current Athletic Director &amp; Head Wrestling Coach at Servite High School </a:t>
            </a:r>
          </a:p>
          <a:p>
            <a:pPr marL="285750" indent="-285750">
              <a:buFont typeface="Arial"/>
              <a:buChar char="•"/>
            </a:pPr>
            <a:endParaRPr lang="en-US" sz="2800" dirty="0">
              <a:cs typeface="Abadi MT Condensed Extra Bold"/>
            </a:endParaRPr>
          </a:p>
          <a:p>
            <a:pPr marL="285750" indent="-285750">
              <a:buFont typeface="Arial"/>
              <a:buChar char="•"/>
            </a:pPr>
            <a:r>
              <a:rPr lang="en-US" sz="2800" dirty="0">
                <a:cs typeface="Abadi MT Condensed Extra Bold"/>
              </a:rPr>
              <a:t>Past President of the Orange County Athletic Directors Association</a:t>
            </a:r>
          </a:p>
          <a:p>
            <a:pPr marL="285750" indent="-285750">
              <a:buFont typeface="Arial"/>
              <a:buChar char="•"/>
            </a:pPr>
            <a:endParaRPr lang="en-US" sz="2800" dirty="0">
              <a:cs typeface="Abadi MT Condensed Extra Bold"/>
            </a:endParaRPr>
          </a:p>
          <a:p>
            <a:pPr marL="285750" indent="-285750">
              <a:buFont typeface="Arial"/>
              <a:buChar char="•"/>
            </a:pPr>
            <a:r>
              <a:rPr lang="en-US" sz="2800" dirty="0">
                <a:cs typeface="Abadi MT Condensed Extra Bold"/>
              </a:rPr>
              <a:t>Still in the trenches</a:t>
            </a:r>
          </a:p>
        </p:txBody>
      </p:sp>
      <p:sp>
        <p:nvSpPr>
          <p:cNvPr id="5" name="TextBox 4"/>
          <p:cNvSpPr txBox="1"/>
          <p:nvPr/>
        </p:nvSpPr>
        <p:spPr>
          <a:xfrm>
            <a:off x="3220623" y="1732956"/>
            <a:ext cx="5923377" cy="2677656"/>
          </a:xfrm>
          <a:prstGeom prst="rect">
            <a:avLst/>
          </a:prstGeom>
          <a:noFill/>
        </p:spPr>
        <p:txBody>
          <a:bodyPr wrap="square" rtlCol="0">
            <a:spAutoFit/>
          </a:bodyPr>
          <a:lstStyle/>
          <a:p>
            <a:r>
              <a:rPr lang="en-US" sz="2800" dirty="0"/>
              <a:t>Athletic Director Experience: </a:t>
            </a:r>
          </a:p>
          <a:p>
            <a:pPr marL="285750" indent="-285750">
              <a:buFont typeface="Arial"/>
              <a:buChar char="•"/>
            </a:pPr>
            <a:r>
              <a:rPr lang="en-US" sz="2800" dirty="0"/>
              <a:t>Public (10 years) &amp; Private (11 years)</a:t>
            </a:r>
          </a:p>
          <a:p>
            <a:pPr marL="285750" indent="-285750">
              <a:buFont typeface="Arial"/>
              <a:buChar char="•"/>
            </a:pPr>
            <a:r>
              <a:rPr lang="en-US" sz="2800" dirty="0"/>
              <a:t>Boys Program (14 years)</a:t>
            </a:r>
          </a:p>
          <a:p>
            <a:pPr marL="285750" indent="-285750">
              <a:buFont typeface="Arial"/>
              <a:buChar char="•"/>
            </a:pPr>
            <a:r>
              <a:rPr lang="en-US" sz="2800" dirty="0"/>
              <a:t>Girls Program (4 years)</a:t>
            </a:r>
          </a:p>
          <a:p>
            <a:pPr marL="285750" indent="-285750">
              <a:buFont typeface="Arial"/>
              <a:buChar char="•"/>
            </a:pPr>
            <a:r>
              <a:rPr lang="en-US" sz="2800" dirty="0"/>
              <a:t>Both Boys &amp; Girls (3 years)   </a:t>
            </a:r>
          </a:p>
          <a:p>
            <a:pPr marL="742950" lvl="1" indent="-285750">
              <a:buFont typeface="Arial"/>
              <a:buChar char="•"/>
            </a:pPr>
            <a:r>
              <a:rPr lang="en-US" sz="2800" dirty="0"/>
              <a:t>Oversaw Band/ Cheerleading</a:t>
            </a:r>
          </a:p>
        </p:txBody>
      </p:sp>
      <p:sp>
        <p:nvSpPr>
          <p:cNvPr id="3" name="TextBox 2"/>
          <p:cNvSpPr txBox="1"/>
          <p:nvPr/>
        </p:nvSpPr>
        <p:spPr>
          <a:xfrm>
            <a:off x="3084541" y="5533269"/>
            <a:ext cx="5866675" cy="954107"/>
          </a:xfrm>
          <a:prstGeom prst="rect">
            <a:avLst/>
          </a:prstGeom>
          <a:noFill/>
        </p:spPr>
        <p:txBody>
          <a:bodyPr wrap="square" rtlCol="0">
            <a:spAutoFit/>
          </a:bodyPr>
          <a:lstStyle/>
          <a:p>
            <a:r>
              <a:rPr lang="en-US" sz="2800" dirty="0"/>
              <a:t>Contact Info:</a:t>
            </a:r>
          </a:p>
          <a:p>
            <a:r>
              <a:rPr lang="en-US" sz="2800" dirty="0" err="1"/>
              <a:t>aclinton@servitehs.org</a:t>
            </a:r>
            <a:endParaRPr lang="en-US" sz="2800" dirty="0"/>
          </a:p>
        </p:txBody>
      </p:sp>
    </p:spTree>
    <p:extLst>
      <p:ext uri="{BB962C8B-B14F-4D97-AF65-F5344CB8AC3E}">
        <p14:creationId xmlns:p14="http://schemas.microsoft.com/office/powerpoint/2010/main" val="2408615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HIRING A COACH</a:t>
            </a:r>
          </a:p>
        </p:txBody>
      </p:sp>
      <p:sp>
        <p:nvSpPr>
          <p:cNvPr id="3" name="TextBox 2"/>
          <p:cNvSpPr txBox="1"/>
          <p:nvPr/>
        </p:nvSpPr>
        <p:spPr>
          <a:xfrm>
            <a:off x="457200" y="1768831"/>
            <a:ext cx="8494016" cy="3539431"/>
          </a:xfrm>
          <a:prstGeom prst="rect">
            <a:avLst/>
          </a:prstGeom>
          <a:noFill/>
        </p:spPr>
        <p:txBody>
          <a:bodyPr wrap="square" rtlCol="0">
            <a:spAutoFit/>
          </a:bodyPr>
          <a:lstStyle/>
          <a:p>
            <a:r>
              <a:rPr lang="en-US" sz="2800" dirty="0"/>
              <a:t>First Questions:</a:t>
            </a:r>
          </a:p>
          <a:p>
            <a:endParaRPr lang="en-US" sz="2800" dirty="0"/>
          </a:p>
          <a:p>
            <a:pPr marL="457200" indent="-457200">
              <a:buFont typeface="Arial"/>
              <a:buChar char="•"/>
            </a:pPr>
            <a:r>
              <a:rPr lang="en-US" sz="2800" dirty="0"/>
              <a:t>Why does someone want to work for you?</a:t>
            </a:r>
          </a:p>
          <a:p>
            <a:endParaRPr lang="en-US" sz="2800" dirty="0"/>
          </a:p>
          <a:p>
            <a:pPr marL="457200" indent="-457200">
              <a:buFont typeface="Arial"/>
              <a:buChar char="•"/>
            </a:pPr>
            <a:r>
              <a:rPr lang="en-US" sz="2800" dirty="0"/>
              <a:t>Are you  a Leader or a Boss?</a:t>
            </a:r>
          </a:p>
          <a:p>
            <a:pPr marL="914400" lvl="1" indent="-457200">
              <a:buFont typeface="Arial"/>
              <a:buChar char="•"/>
            </a:pPr>
            <a:r>
              <a:rPr lang="en-US" sz="2800" dirty="0"/>
              <a:t>A leader leads</a:t>
            </a:r>
          </a:p>
          <a:p>
            <a:pPr marL="914400" lvl="1" indent="-457200">
              <a:buFont typeface="Arial"/>
              <a:buChar char="•"/>
            </a:pPr>
            <a:r>
              <a:rPr lang="en-US" sz="2800" dirty="0"/>
              <a:t>A boss drives</a:t>
            </a:r>
          </a:p>
          <a:p>
            <a:endParaRPr lang="en-US" sz="2800" b="1" dirty="0"/>
          </a:p>
        </p:txBody>
      </p:sp>
    </p:spTree>
    <p:extLst>
      <p:ext uri="{BB962C8B-B14F-4D97-AF65-F5344CB8AC3E}">
        <p14:creationId xmlns:p14="http://schemas.microsoft.com/office/powerpoint/2010/main" val="3675467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badi MT Condensed Extra Bold"/>
                <a:cs typeface="Abadi MT Condensed Extra Bold"/>
              </a:rPr>
              <a:t>3</a:t>
            </a:r>
            <a:r>
              <a:rPr lang="en-US" dirty="0"/>
              <a:t> MOST IMPORTANT QUALITIES</a:t>
            </a:r>
          </a:p>
        </p:txBody>
      </p:sp>
      <p:sp>
        <p:nvSpPr>
          <p:cNvPr id="3" name="TextBox 2"/>
          <p:cNvSpPr txBox="1"/>
          <p:nvPr/>
        </p:nvSpPr>
        <p:spPr>
          <a:xfrm>
            <a:off x="457200" y="1829302"/>
            <a:ext cx="8663930" cy="2246769"/>
          </a:xfrm>
          <a:prstGeom prst="rect">
            <a:avLst/>
          </a:prstGeom>
          <a:noFill/>
        </p:spPr>
        <p:txBody>
          <a:bodyPr wrap="square" rtlCol="0">
            <a:spAutoFit/>
          </a:bodyPr>
          <a:lstStyle/>
          <a:p>
            <a:r>
              <a:rPr lang="en-US" sz="2800" dirty="0"/>
              <a:t>#1 Integrity</a:t>
            </a:r>
          </a:p>
          <a:p>
            <a:endParaRPr lang="en-US" sz="2800" dirty="0"/>
          </a:p>
          <a:p>
            <a:r>
              <a:rPr lang="en-US" sz="2800" dirty="0"/>
              <a:t>#2 Intelligence</a:t>
            </a:r>
          </a:p>
          <a:p>
            <a:endParaRPr lang="en-US" sz="2800" dirty="0"/>
          </a:p>
          <a:p>
            <a:r>
              <a:rPr lang="en-US" sz="2800" dirty="0"/>
              <a:t>#3 Energy </a:t>
            </a:r>
          </a:p>
        </p:txBody>
      </p:sp>
      <p:sp>
        <p:nvSpPr>
          <p:cNvPr id="4" name="TextBox 3"/>
          <p:cNvSpPr txBox="1"/>
          <p:nvPr/>
        </p:nvSpPr>
        <p:spPr>
          <a:xfrm>
            <a:off x="287286" y="4682045"/>
            <a:ext cx="8558088" cy="523220"/>
          </a:xfrm>
          <a:prstGeom prst="rect">
            <a:avLst/>
          </a:prstGeom>
          <a:noFill/>
        </p:spPr>
        <p:txBody>
          <a:bodyPr wrap="square" rtlCol="0">
            <a:spAutoFit/>
          </a:bodyPr>
          <a:lstStyle/>
          <a:p>
            <a:pPr algn="ctr"/>
            <a:r>
              <a:rPr lang="en-US" sz="2800" dirty="0"/>
              <a:t>Can he walk the walk?</a:t>
            </a:r>
          </a:p>
        </p:txBody>
      </p:sp>
    </p:spTree>
    <p:extLst>
      <p:ext uri="{BB962C8B-B14F-4D97-AF65-F5344CB8AC3E}">
        <p14:creationId xmlns:p14="http://schemas.microsoft.com/office/powerpoint/2010/main" val="4049288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VS. PRIVATE SCHOOLS</a:t>
            </a:r>
          </a:p>
        </p:txBody>
      </p:sp>
      <p:sp>
        <p:nvSpPr>
          <p:cNvPr id="3" name="Text Placeholder 2"/>
          <p:cNvSpPr>
            <a:spLocks noGrp="1"/>
          </p:cNvSpPr>
          <p:nvPr>
            <p:ph type="body" idx="1"/>
          </p:nvPr>
        </p:nvSpPr>
        <p:spPr>
          <a:xfrm>
            <a:off x="457200" y="2333943"/>
            <a:ext cx="4040188" cy="715355"/>
          </a:xfrm>
        </p:spPr>
        <p:txBody>
          <a:bodyPr/>
          <a:lstStyle/>
          <a:p>
            <a:r>
              <a:rPr lang="en-US" dirty="0"/>
              <a:t>Public</a:t>
            </a:r>
          </a:p>
        </p:txBody>
      </p:sp>
      <p:sp>
        <p:nvSpPr>
          <p:cNvPr id="4" name="Content Placeholder 3"/>
          <p:cNvSpPr>
            <a:spLocks noGrp="1"/>
          </p:cNvSpPr>
          <p:nvPr>
            <p:ph sz="half" idx="2"/>
          </p:nvPr>
        </p:nvSpPr>
        <p:spPr>
          <a:xfrm>
            <a:off x="457200" y="2918170"/>
            <a:ext cx="4040188" cy="3951288"/>
          </a:xfrm>
        </p:spPr>
        <p:txBody>
          <a:bodyPr/>
          <a:lstStyle/>
          <a:p>
            <a:r>
              <a:rPr lang="en-US" dirty="0"/>
              <a:t>District Personnel</a:t>
            </a:r>
          </a:p>
          <a:p>
            <a:r>
              <a:rPr lang="en-US" dirty="0"/>
              <a:t>Principal</a:t>
            </a:r>
          </a:p>
          <a:p>
            <a:r>
              <a:rPr lang="en-US" dirty="0"/>
              <a:t>Assistant Principal</a:t>
            </a:r>
          </a:p>
          <a:p>
            <a:r>
              <a:rPr lang="en-US" dirty="0"/>
              <a:t>Counselors</a:t>
            </a:r>
          </a:p>
          <a:p>
            <a:r>
              <a:rPr lang="en-US" dirty="0"/>
              <a:t>Teachers</a:t>
            </a:r>
          </a:p>
          <a:p>
            <a:r>
              <a:rPr lang="en-US" dirty="0"/>
              <a:t>Parents</a:t>
            </a:r>
          </a:p>
          <a:p>
            <a:pPr marL="118872" indent="0">
              <a:buNone/>
            </a:pPr>
            <a:r>
              <a:rPr lang="en-US" dirty="0"/>
              <a:t>−−−−−−−−−−−−−−−−−−−</a:t>
            </a:r>
          </a:p>
          <a:p>
            <a:pPr marL="118872" indent="0">
              <a:buNone/>
            </a:pPr>
            <a:r>
              <a:rPr lang="en-US" dirty="0"/>
              <a:t>Athletic Director</a:t>
            </a:r>
          </a:p>
        </p:txBody>
      </p:sp>
      <p:sp>
        <p:nvSpPr>
          <p:cNvPr id="5" name="Text Placeholder 4"/>
          <p:cNvSpPr>
            <a:spLocks noGrp="1"/>
          </p:cNvSpPr>
          <p:nvPr>
            <p:ph type="body" sz="quarter" idx="3"/>
          </p:nvPr>
        </p:nvSpPr>
        <p:spPr>
          <a:xfrm>
            <a:off x="4645025" y="2379297"/>
            <a:ext cx="4041775" cy="715355"/>
          </a:xfrm>
        </p:spPr>
        <p:txBody>
          <a:bodyPr/>
          <a:lstStyle/>
          <a:p>
            <a:r>
              <a:rPr lang="en-US" dirty="0"/>
              <a:t>private</a:t>
            </a:r>
          </a:p>
        </p:txBody>
      </p:sp>
      <p:sp>
        <p:nvSpPr>
          <p:cNvPr id="6" name="Content Placeholder 5"/>
          <p:cNvSpPr>
            <a:spLocks noGrp="1"/>
          </p:cNvSpPr>
          <p:nvPr>
            <p:ph sz="quarter" idx="4"/>
          </p:nvPr>
        </p:nvSpPr>
        <p:spPr>
          <a:xfrm>
            <a:off x="4645025" y="2933288"/>
            <a:ext cx="4041775" cy="3951288"/>
          </a:xfrm>
        </p:spPr>
        <p:txBody>
          <a:bodyPr/>
          <a:lstStyle/>
          <a:p>
            <a:r>
              <a:rPr lang="en-US" dirty="0"/>
              <a:t>Alumni</a:t>
            </a:r>
          </a:p>
          <a:p>
            <a:r>
              <a:rPr lang="en-US" dirty="0"/>
              <a:t>President</a:t>
            </a:r>
          </a:p>
          <a:p>
            <a:r>
              <a:rPr lang="en-US" dirty="0"/>
              <a:t>Principal</a:t>
            </a:r>
          </a:p>
          <a:p>
            <a:r>
              <a:rPr lang="en-US" dirty="0"/>
              <a:t>Parents</a:t>
            </a:r>
          </a:p>
          <a:p>
            <a:r>
              <a:rPr lang="en-US" dirty="0"/>
              <a:t>Advancement</a:t>
            </a:r>
          </a:p>
          <a:p>
            <a:r>
              <a:rPr lang="en-US" dirty="0"/>
              <a:t>Teachers</a:t>
            </a:r>
          </a:p>
          <a:p>
            <a:pPr marL="118872" indent="0">
              <a:buNone/>
            </a:pPr>
            <a:r>
              <a:rPr lang="en-US" dirty="0"/>
              <a:t>−−−−−−−−−−−−−−−−−−−</a:t>
            </a:r>
          </a:p>
          <a:p>
            <a:pPr marL="118872" indent="0">
              <a:buNone/>
            </a:pPr>
            <a:r>
              <a:rPr lang="en-US" dirty="0"/>
              <a:t>Athletic Director</a:t>
            </a:r>
          </a:p>
          <a:p>
            <a:pPr marL="118872" indent="0">
              <a:buNone/>
            </a:pPr>
            <a:endParaRPr lang="en-US" dirty="0"/>
          </a:p>
          <a:p>
            <a:pPr marL="118872" indent="0">
              <a:buNone/>
            </a:pPr>
            <a:endParaRPr lang="en-US" dirty="0"/>
          </a:p>
        </p:txBody>
      </p:sp>
      <p:sp>
        <p:nvSpPr>
          <p:cNvPr id="7" name="TextBox 6"/>
          <p:cNvSpPr txBox="1"/>
          <p:nvPr/>
        </p:nvSpPr>
        <p:spPr>
          <a:xfrm>
            <a:off x="619933" y="1768829"/>
            <a:ext cx="6093480" cy="523220"/>
          </a:xfrm>
          <a:prstGeom prst="rect">
            <a:avLst/>
          </a:prstGeom>
          <a:noFill/>
        </p:spPr>
        <p:txBody>
          <a:bodyPr wrap="square" rtlCol="0">
            <a:spAutoFit/>
          </a:bodyPr>
          <a:lstStyle/>
          <a:p>
            <a:r>
              <a:rPr lang="en-US" sz="2800" dirty="0"/>
              <a:t>Who Wants a Say in the Hiring Process:</a:t>
            </a:r>
          </a:p>
        </p:txBody>
      </p:sp>
    </p:spTree>
    <p:extLst>
      <p:ext uri="{BB962C8B-B14F-4D97-AF65-F5344CB8AC3E}">
        <p14:creationId xmlns:p14="http://schemas.microsoft.com/office/powerpoint/2010/main" val="1663814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THINGS  FIRST</a:t>
            </a:r>
          </a:p>
        </p:txBody>
      </p:sp>
      <p:sp>
        <p:nvSpPr>
          <p:cNvPr id="3" name="TextBox 2"/>
          <p:cNvSpPr txBox="1"/>
          <p:nvPr/>
        </p:nvSpPr>
        <p:spPr>
          <a:xfrm>
            <a:off x="374227" y="1783948"/>
            <a:ext cx="8769773" cy="2246769"/>
          </a:xfrm>
          <a:prstGeom prst="rect">
            <a:avLst/>
          </a:prstGeom>
          <a:noFill/>
        </p:spPr>
        <p:txBody>
          <a:bodyPr wrap="square" rtlCol="0">
            <a:spAutoFit/>
          </a:bodyPr>
          <a:lstStyle/>
          <a:p>
            <a:pPr marL="285750" indent="-285750">
              <a:buFont typeface="Arial"/>
              <a:buChar char="•"/>
            </a:pPr>
            <a:r>
              <a:rPr lang="en-US" sz="2800" dirty="0"/>
              <a:t>What are your objectives (philosophy)?</a:t>
            </a:r>
          </a:p>
          <a:p>
            <a:pPr marL="285750" indent="-285750">
              <a:buFont typeface="Arial"/>
              <a:buChar char="•"/>
            </a:pPr>
            <a:endParaRPr lang="en-US" sz="2800" dirty="0"/>
          </a:p>
          <a:p>
            <a:pPr marL="285750" indent="-285750">
              <a:buFont typeface="Arial"/>
              <a:buChar char="•"/>
            </a:pPr>
            <a:r>
              <a:rPr lang="en-US" sz="2800" dirty="0"/>
              <a:t>Have a short list (Top 3-5 candidates)</a:t>
            </a:r>
          </a:p>
          <a:p>
            <a:pPr marL="285750" indent="-285750">
              <a:buFont typeface="Arial"/>
              <a:buChar char="•"/>
            </a:pPr>
            <a:endParaRPr lang="en-US" sz="2800" dirty="0"/>
          </a:p>
          <a:p>
            <a:pPr marL="285750" indent="-285750">
              <a:buFont typeface="Arial"/>
              <a:buChar char="•"/>
            </a:pPr>
            <a:r>
              <a:rPr lang="en-US" sz="2800" dirty="0"/>
              <a:t>Relationship between you/ the school/ the students</a:t>
            </a:r>
          </a:p>
        </p:txBody>
      </p:sp>
    </p:spTree>
    <p:extLst>
      <p:ext uri="{BB962C8B-B14F-4D97-AF65-F5344CB8AC3E}">
        <p14:creationId xmlns:p14="http://schemas.microsoft.com/office/powerpoint/2010/main" val="744266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TO ALWAYS LOOK FOR</a:t>
            </a:r>
          </a:p>
        </p:txBody>
      </p:sp>
      <p:sp>
        <p:nvSpPr>
          <p:cNvPr id="3" name="TextBox 2"/>
          <p:cNvSpPr txBox="1"/>
          <p:nvPr/>
        </p:nvSpPr>
        <p:spPr>
          <a:xfrm>
            <a:off x="480069" y="1859539"/>
            <a:ext cx="8663931" cy="4247317"/>
          </a:xfrm>
          <a:prstGeom prst="rect">
            <a:avLst/>
          </a:prstGeom>
          <a:noFill/>
        </p:spPr>
        <p:txBody>
          <a:bodyPr wrap="square" rtlCol="0">
            <a:spAutoFit/>
          </a:bodyPr>
          <a:lstStyle/>
          <a:p>
            <a:pPr marL="285750" indent="-285750">
              <a:buFont typeface="Arial"/>
              <a:buChar char="•"/>
            </a:pPr>
            <a:r>
              <a:rPr lang="en-US" sz="2800" dirty="0"/>
              <a:t>Skill (Work History)</a:t>
            </a:r>
          </a:p>
          <a:p>
            <a:endParaRPr lang="en-US" sz="2800" dirty="0"/>
          </a:p>
          <a:p>
            <a:pPr marL="285750" indent="-285750">
              <a:buFont typeface="Arial"/>
              <a:buChar char="•"/>
            </a:pPr>
            <a:r>
              <a:rPr lang="en-US" sz="2800" dirty="0"/>
              <a:t>Knowledge</a:t>
            </a:r>
          </a:p>
          <a:p>
            <a:endParaRPr lang="en-US" sz="2800" dirty="0"/>
          </a:p>
          <a:p>
            <a:pPr marL="285750" indent="-285750">
              <a:buFont typeface="Arial"/>
              <a:buChar char="•"/>
            </a:pPr>
            <a:r>
              <a:rPr lang="en-US" sz="2800" dirty="0"/>
              <a:t>Experience</a:t>
            </a:r>
          </a:p>
          <a:p>
            <a:endParaRPr lang="en-US" sz="2800" dirty="0"/>
          </a:p>
          <a:p>
            <a:pPr marL="285750" indent="-285750">
              <a:buFont typeface="Arial"/>
              <a:buChar char="•"/>
            </a:pPr>
            <a:r>
              <a:rPr lang="en-US" sz="2800" dirty="0"/>
              <a:t>Talent</a:t>
            </a:r>
          </a:p>
          <a:p>
            <a:endParaRPr lang="en-US" sz="2800" dirty="0"/>
          </a:p>
          <a:p>
            <a:pPr marL="285750" indent="-285750">
              <a:buFont typeface="Arial"/>
              <a:buChar char="•"/>
            </a:pPr>
            <a:r>
              <a:rPr lang="en-US" sz="2800" dirty="0"/>
              <a:t>Cultural Fit</a:t>
            </a:r>
          </a:p>
          <a:p>
            <a:endParaRPr lang="en-US" dirty="0"/>
          </a:p>
        </p:txBody>
      </p:sp>
    </p:spTree>
    <p:extLst>
      <p:ext uri="{BB962C8B-B14F-4D97-AF65-F5344CB8AC3E}">
        <p14:creationId xmlns:p14="http://schemas.microsoft.com/office/powerpoint/2010/main" val="779263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FOR  THE  AD</a:t>
            </a:r>
          </a:p>
        </p:txBody>
      </p:sp>
      <p:sp>
        <p:nvSpPr>
          <p:cNvPr id="3" name="TextBox 2"/>
          <p:cNvSpPr txBox="1"/>
          <p:nvPr/>
        </p:nvSpPr>
        <p:spPr>
          <a:xfrm>
            <a:off x="457200" y="1876889"/>
            <a:ext cx="8373054" cy="4401205"/>
          </a:xfrm>
          <a:prstGeom prst="rect">
            <a:avLst/>
          </a:prstGeom>
          <a:noFill/>
        </p:spPr>
        <p:txBody>
          <a:bodyPr wrap="square" rtlCol="0">
            <a:spAutoFit/>
          </a:bodyPr>
          <a:lstStyle/>
          <a:p>
            <a:pPr marL="285750" indent="-285750">
              <a:buFont typeface="Arial"/>
              <a:buChar char="•"/>
            </a:pPr>
            <a:r>
              <a:rPr lang="en-US" sz="2800" dirty="0"/>
              <a:t>Qualified to perform the job</a:t>
            </a:r>
          </a:p>
          <a:p>
            <a:pPr marL="285750" indent="-285750">
              <a:buFont typeface="Arial"/>
              <a:buChar char="•"/>
            </a:pPr>
            <a:r>
              <a:rPr lang="en-US" sz="2800" dirty="0"/>
              <a:t>Applicant has goals</a:t>
            </a:r>
          </a:p>
          <a:p>
            <a:pPr marL="742950" lvl="1" indent="-285750">
              <a:buFont typeface="Arial"/>
              <a:buChar char="•"/>
            </a:pPr>
            <a:r>
              <a:rPr lang="en-US" sz="2800" dirty="0"/>
              <a:t>A goal without a plan is just a wish</a:t>
            </a:r>
          </a:p>
          <a:p>
            <a:pPr marL="285750" indent="-285750">
              <a:buFont typeface="Arial"/>
              <a:buChar char="•"/>
            </a:pPr>
            <a:r>
              <a:rPr lang="en-US" sz="2800" dirty="0"/>
              <a:t>Appearance</a:t>
            </a:r>
          </a:p>
          <a:p>
            <a:pPr marL="285750" indent="-285750">
              <a:buFont typeface="Arial"/>
              <a:buChar char="•"/>
            </a:pPr>
            <a:r>
              <a:rPr lang="en-US" sz="2800" dirty="0"/>
              <a:t>Enthusiastic</a:t>
            </a:r>
          </a:p>
          <a:p>
            <a:pPr marL="285750" indent="-285750">
              <a:buFont typeface="Arial"/>
              <a:buChar char="•"/>
            </a:pPr>
            <a:r>
              <a:rPr lang="en-US" sz="2800" dirty="0"/>
              <a:t>What do they bring to the table?</a:t>
            </a:r>
          </a:p>
          <a:p>
            <a:pPr marL="285750" indent="-285750">
              <a:buFont typeface="Arial"/>
              <a:buChar char="•"/>
            </a:pPr>
            <a:r>
              <a:rPr lang="en-US" sz="2800" dirty="0"/>
              <a:t>Communication skills</a:t>
            </a:r>
          </a:p>
          <a:p>
            <a:pPr marL="285750" indent="-285750">
              <a:buFont typeface="Arial"/>
              <a:buChar char="•"/>
            </a:pPr>
            <a:r>
              <a:rPr lang="en-US" sz="2800" dirty="0"/>
              <a:t>People skills</a:t>
            </a:r>
          </a:p>
          <a:p>
            <a:pPr marL="285750" indent="-285750">
              <a:buFont typeface="Arial"/>
              <a:buChar char="•"/>
            </a:pPr>
            <a:r>
              <a:rPr lang="en-US" sz="2800" dirty="0"/>
              <a:t>Strengths </a:t>
            </a:r>
          </a:p>
          <a:p>
            <a:pPr marL="742950" lvl="1" indent="-285750">
              <a:buFont typeface="Arial"/>
              <a:buChar char="•"/>
            </a:pPr>
            <a:r>
              <a:rPr lang="en-US" sz="2800" dirty="0"/>
              <a:t>What sets him/her apart?</a:t>
            </a:r>
          </a:p>
        </p:txBody>
      </p:sp>
    </p:spTree>
    <p:extLst>
      <p:ext uri="{BB962C8B-B14F-4D97-AF65-F5344CB8AC3E}">
        <p14:creationId xmlns:p14="http://schemas.microsoft.com/office/powerpoint/2010/main" val="1718094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 OF THE BOX QUESTIONS</a:t>
            </a:r>
          </a:p>
        </p:txBody>
      </p:sp>
      <p:sp>
        <p:nvSpPr>
          <p:cNvPr id="3" name="TextBox 2"/>
          <p:cNvSpPr txBox="1"/>
          <p:nvPr/>
        </p:nvSpPr>
        <p:spPr>
          <a:xfrm>
            <a:off x="362884" y="1935128"/>
            <a:ext cx="8724412" cy="4401205"/>
          </a:xfrm>
          <a:prstGeom prst="rect">
            <a:avLst/>
          </a:prstGeom>
          <a:noFill/>
        </p:spPr>
        <p:txBody>
          <a:bodyPr wrap="square" rtlCol="0">
            <a:spAutoFit/>
          </a:bodyPr>
          <a:lstStyle/>
          <a:p>
            <a:r>
              <a:rPr lang="en-US" sz="2800" dirty="0"/>
              <a:t>#1 What is your Media Management Strategy?</a:t>
            </a:r>
          </a:p>
          <a:p>
            <a:endParaRPr lang="en-US" sz="2800" dirty="0"/>
          </a:p>
          <a:p>
            <a:r>
              <a:rPr lang="en-US" sz="2800" dirty="0"/>
              <a:t>#2 What is your philosophy in the last minute of a game?</a:t>
            </a:r>
          </a:p>
          <a:p>
            <a:endParaRPr lang="en-US" sz="2800" dirty="0"/>
          </a:p>
          <a:p>
            <a:r>
              <a:rPr lang="en-US" sz="2800" dirty="0"/>
              <a:t>#3 What will you do that no other coach will do?</a:t>
            </a:r>
          </a:p>
          <a:p>
            <a:endParaRPr lang="en-US" sz="2800" dirty="0"/>
          </a:p>
          <a:p>
            <a:r>
              <a:rPr lang="en-US" sz="2800" dirty="0"/>
              <a:t>#4 How do you get a team out of a slump?</a:t>
            </a:r>
          </a:p>
          <a:p>
            <a:endParaRPr lang="en-US" sz="2800" dirty="0"/>
          </a:p>
          <a:p>
            <a:r>
              <a:rPr lang="en-US" sz="2800" dirty="0"/>
              <a:t>#5 Not counting winning, what do you truly love about coaching? </a:t>
            </a:r>
          </a:p>
        </p:txBody>
      </p:sp>
    </p:spTree>
    <p:extLst>
      <p:ext uri="{BB962C8B-B14F-4D97-AF65-F5344CB8AC3E}">
        <p14:creationId xmlns:p14="http://schemas.microsoft.com/office/powerpoint/2010/main" val="13020424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194</TotalTime>
  <Words>929</Words>
  <Application>Microsoft Office PowerPoint</Application>
  <PresentationFormat>On-screen Show (4:3)</PresentationFormat>
  <Paragraphs>142</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Abadi MT Condensed Extra Bold</vt:lpstr>
      <vt:lpstr>Arial</vt:lpstr>
      <vt:lpstr>Calibri</vt:lpstr>
      <vt:lpstr>Corbel</vt:lpstr>
      <vt:lpstr>Wingdings</vt:lpstr>
      <vt:lpstr>Wingdings 2</vt:lpstr>
      <vt:lpstr>Wingdings 3</vt:lpstr>
      <vt:lpstr>Module</vt:lpstr>
      <vt:lpstr>HIRING AND EVALUATING COACHES</vt:lpstr>
      <vt:lpstr>ALAN CLINTON PROFILE</vt:lpstr>
      <vt:lpstr>HIRING A COACH</vt:lpstr>
      <vt:lpstr>3 MOST IMPORTANT QUALITIES</vt:lpstr>
      <vt:lpstr>PUBLIC VS. PRIVATE SCHOOLS</vt:lpstr>
      <vt:lpstr>FIRST  THINGS  FIRST</vt:lpstr>
      <vt:lpstr>THINGS TO ALWAYS LOOK FOR</vt:lpstr>
      <vt:lpstr>TIPS  FOR  THE  AD</vt:lpstr>
      <vt:lpstr>OUT OF THE BOX QUESTIONS</vt:lpstr>
      <vt:lpstr>CHALLENGES </vt:lpstr>
      <vt:lpstr>EVALUATING A COACH </vt:lpstr>
      <vt:lpstr>STEPS FOR THE EVALUATION PROCESS </vt:lpstr>
      <vt:lpstr>STEPS FOR THE EVALUATION PROCESS</vt:lpstr>
      <vt:lpstr>EVALUATION FORM QUESTIONS</vt:lpstr>
      <vt:lpstr>EVALUATION FORM QUESTIONS</vt:lpstr>
      <vt:lpstr>QUESTIONS? </vt:lpstr>
    </vt:vector>
  </TitlesOfParts>
  <Company>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HIRING A COACH</dc:title>
  <dc:creator>Karlie Carlson</dc:creator>
  <cp:lastModifiedBy>Glenn Martinez</cp:lastModifiedBy>
  <cp:revision>24</cp:revision>
  <cp:lastPrinted>2015-10-15T17:28:27Z</cp:lastPrinted>
  <dcterms:created xsi:type="dcterms:W3CDTF">2015-10-14T18:51:26Z</dcterms:created>
  <dcterms:modified xsi:type="dcterms:W3CDTF">2016-10-19T15:38:01Z</dcterms:modified>
</cp:coreProperties>
</file>